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Lst>
  <p:notesMasterIdLst>
    <p:notesMasterId r:id="rId24"/>
  </p:notesMasterIdLst>
  <p:sldIdLst>
    <p:sldId id="309" r:id="rId3"/>
    <p:sldId id="315" r:id="rId4"/>
    <p:sldId id="316" r:id="rId5"/>
    <p:sldId id="310" r:id="rId6"/>
    <p:sldId id="311" r:id="rId7"/>
    <p:sldId id="312" r:id="rId8"/>
    <p:sldId id="313" r:id="rId9"/>
    <p:sldId id="314" r:id="rId10"/>
    <p:sldId id="302" r:id="rId11"/>
    <p:sldId id="303" r:id="rId12"/>
    <p:sldId id="304" r:id="rId13"/>
    <p:sldId id="317" r:id="rId14"/>
    <p:sldId id="319" r:id="rId15"/>
    <p:sldId id="322" r:id="rId16"/>
    <p:sldId id="325" r:id="rId17"/>
    <p:sldId id="326" r:id="rId18"/>
    <p:sldId id="323" r:id="rId19"/>
    <p:sldId id="327" r:id="rId20"/>
    <p:sldId id="328" r:id="rId21"/>
    <p:sldId id="329" r:id="rId22"/>
    <p:sldId id="29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76F"/>
    <a:srgbClr val="5A5A5A"/>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69109" autoAdjust="0"/>
  </p:normalViewPr>
  <p:slideViewPr>
    <p:cSldViewPr snapToGrid="0" snapToObjects="1">
      <p:cViewPr>
        <p:scale>
          <a:sx n="100" d="100"/>
          <a:sy n="100" d="100"/>
        </p:scale>
        <p:origin x="-288"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56" d="100"/>
          <a:sy n="56" d="100"/>
        </p:scale>
        <p:origin x="-288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223D2C-0D32-46B3-8919-5433FD602665}" type="datetimeFigureOut">
              <a:rPr lang="en-CA" smtClean="0"/>
              <a:t>03/03/2015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C49585-9798-4C6B-91C0-88C23D723109}" type="slidenum">
              <a:rPr lang="en-CA" smtClean="0"/>
              <a:t>‹#›</a:t>
            </a:fld>
            <a:endParaRPr lang="en-CA"/>
          </a:p>
        </p:txBody>
      </p:sp>
    </p:spTree>
    <p:extLst>
      <p:ext uri="{BB962C8B-B14F-4D97-AF65-F5344CB8AC3E}">
        <p14:creationId xmlns:p14="http://schemas.microsoft.com/office/powerpoint/2010/main" val="1261845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Assembly (key stage 4)</a:t>
            </a:r>
            <a:r>
              <a:rPr lang="en-CA" b="1" baseline="0" dirty="0" smtClean="0"/>
              <a:t> – </a:t>
            </a:r>
            <a:r>
              <a:rPr lang="en-CA" b="1" dirty="0" smtClean="0"/>
              <a:t>Send ALL</a:t>
            </a:r>
            <a:r>
              <a:rPr lang="en-CA" b="1" baseline="0" dirty="0" smtClean="0"/>
              <a:t> My Friends to School 2015 </a:t>
            </a:r>
          </a:p>
          <a:p>
            <a:endParaRPr lang="en-CA" b="0" dirty="0" smtClean="0"/>
          </a:p>
          <a:p>
            <a:r>
              <a:rPr lang="en-CA" b="0" dirty="0" smtClean="0"/>
              <a:t>Who</a:t>
            </a:r>
            <a:r>
              <a:rPr lang="en-CA" b="0" baseline="0" dirty="0" smtClean="0"/>
              <a:t> can say why 2015 is a milestone year? </a:t>
            </a:r>
          </a:p>
          <a:p>
            <a:endParaRPr lang="en-CA"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Photo: Jon Hughes/</a:t>
            </a:r>
            <a:r>
              <a:rPr lang="en-CA" baseline="0" dirty="0" err="1" smtClean="0"/>
              <a:t>ActionAid</a:t>
            </a:r>
            <a:r>
              <a:rPr lang="en-CA" baseline="0" dirty="0" smtClean="0"/>
              <a:t> </a:t>
            </a:r>
          </a:p>
          <a:p>
            <a:endParaRPr lang="en-CA" b="0" dirty="0" smtClean="0"/>
          </a:p>
          <a:p>
            <a:endParaRPr lang="en-CA" b="0" dirty="0" smtClean="0"/>
          </a:p>
        </p:txBody>
      </p:sp>
      <p:sp>
        <p:nvSpPr>
          <p:cNvPr id="4" name="Slide Number Placeholder 3"/>
          <p:cNvSpPr>
            <a:spLocks noGrp="1"/>
          </p:cNvSpPr>
          <p:nvPr>
            <p:ph type="sldNum" sz="quarter" idx="10"/>
          </p:nvPr>
        </p:nvSpPr>
        <p:spPr/>
        <p:txBody>
          <a:bodyPr/>
          <a:lstStyle/>
          <a:p>
            <a:fld id="{B0C49585-9798-4C6B-91C0-88C23D723109}" type="slidenum">
              <a:rPr lang="en-CA" smtClean="0"/>
              <a:t>1</a:t>
            </a:fld>
            <a:endParaRPr lang="en-CA"/>
          </a:p>
        </p:txBody>
      </p:sp>
    </p:spTree>
    <p:extLst>
      <p:ext uri="{BB962C8B-B14F-4D97-AF65-F5344CB8AC3E}">
        <p14:creationId xmlns:p14="http://schemas.microsoft.com/office/powerpoint/2010/main" val="1785554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The time to act is NOW!</a:t>
            </a:r>
            <a:r>
              <a:rPr lang="en-CA" b="1" baseline="0" dirty="0" smtClean="0"/>
              <a:t> </a:t>
            </a:r>
            <a:endParaRPr lang="en-CA" dirty="0" smtClean="0"/>
          </a:p>
          <a:p>
            <a:endParaRPr lang="en-CA" dirty="0" smtClean="0"/>
          </a:p>
          <a:p>
            <a:r>
              <a:rPr lang="en-CA" dirty="0" smtClean="0"/>
              <a:t>Gather all your ‘world leaders’ together in an</a:t>
            </a:r>
            <a:r>
              <a:rPr lang="en-CA" baseline="0" dirty="0" smtClean="0"/>
              <a:t> imaginary</a:t>
            </a:r>
            <a:r>
              <a:rPr lang="en-CA" dirty="0" smtClean="0"/>
              <a:t> United Nations (UN) meeting at your school</a:t>
            </a:r>
            <a:r>
              <a:rPr lang="en-CA" baseline="0" dirty="0" smtClean="0"/>
              <a:t>.</a:t>
            </a:r>
          </a:p>
          <a:p>
            <a:endParaRPr lang="en-CA" baseline="0" dirty="0" smtClean="0"/>
          </a:p>
          <a:p>
            <a:r>
              <a:rPr lang="en-CA" baseline="0" dirty="0" smtClean="0"/>
              <a:t>The next step is to share your messages with people in power and make a real difference. </a:t>
            </a:r>
          </a:p>
          <a:p>
            <a:endParaRPr lang="en-CA" baseline="0" dirty="0" smtClean="0"/>
          </a:p>
          <a:p>
            <a:r>
              <a:rPr lang="en-CA" baseline="0" dirty="0" smtClean="0"/>
              <a:t>You could invite your Member of Parliament (MP) and local media into school, and take part in an online virtual ‘UN meeting’, where ‘world leaders’ from across the UK will speak up for education. </a:t>
            </a:r>
            <a:endParaRPr lang="en-CA" dirty="0" smtClean="0"/>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For ideas on how to run a</a:t>
            </a:r>
            <a:r>
              <a:rPr lang="en-CA" baseline="0" dirty="0" smtClean="0"/>
              <a:t> UN meeting at your school,</a:t>
            </a:r>
            <a:r>
              <a:rPr lang="en-CA" dirty="0" smtClean="0"/>
              <a:t> visit:</a:t>
            </a:r>
            <a:r>
              <a:rPr lang="en-CA" baseline="0" dirty="0" smtClean="0"/>
              <a:t> www.sendmyfriend.org/resources. For ‘Teacher to Teacher CPD’ ideas go to: at www.sendmyfriend.org/cpd. </a:t>
            </a:r>
          </a:p>
          <a:p>
            <a:endParaRPr lang="en-CA" baseline="0" dirty="0" smtClean="0"/>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Photo: Send My Friend to School 2015</a:t>
            </a:r>
          </a:p>
          <a:p>
            <a:endParaRPr lang="en-CA" dirty="0" smtClean="0"/>
          </a:p>
          <a:p>
            <a:endParaRPr lang="en-CA" dirty="0" smtClean="0"/>
          </a:p>
        </p:txBody>
      </p:sp>
      <p:sp>
        <p:nvSpPr>
          <p:cNvPr id="4" name="Slide Number Placeholder 3"/>
          <p:cNvSpPr>
            <a:spLocks noGrp="1"/>
          </p:cNvSpPr>
          <p:nvPr>
            <p:ph type="sldNum" sz="quarter" idx="10"/>
          </p:nvPr>
        </p:nvSpPr>
        <p:spPr/>
        <p:txBody>
          <a:bodyPr/>
          <a:lstStyle/>
          <a:p>
            <a:fld id="{B0C49585-9798-4C6B-91C0-88C23D723109}" type="slidenum">
              <a:rPr lang="en-CA" smtClean="0"/>
              <a:t>10</a:t>
            </a:fld>
            <a:endParaRPr lang="en-CA"/>
          </a:p>
        </p:txBody>
      </p:sp>
    </p:spTree>
    <p:extLst>
      <p:ext uri="{BB962C8B-B14F-4D97-AF65-F5344CB8AC3E}">
        <p14:creationId xmlns:p14="http://schemas.microsoft.com/office/powerpoint/2010/main" val="3299376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If I were</a:t>
            </a:r>
            <a:r>
              <a:rPr lang="en-CA" b="1" baseline="0" dirty="0" smtClean="0"/>
              <a:t> a world leader … </a:t>
            </a:r>
            <a:endParaRPr lang="en-CA" b="1" dirty="0" smtClean="0"/>
          </a:p>
          <a:p>
            <a:endParaRPr lang="en-CA" dirty="0" smtClean="0"/>
          </a:p>
          <a:p>
            <a:r>
              <a:rPr lang="en-CA" dirty="0" smtClean="0"/>
              <a:t>What would you do if you were a</a:t>
            </a:r>
            <a:r>
              <a:rPr lang="en-CA" baseline="0" dirty="0" smtClean="0"/>
              <a:t> world leader? </a:t>
            </a:r>
          </a:p>
          <a:p>
            <a:endParaRPr lang="en-CA" baseline="0" dirty="0" smtClean="0"/>
          </a:p>
          <a:p>
            <a:r>
              <a:rPr lang="en-CA" baseline="0" dirty="0" smtClean="0"/>
              <a:t>Before we speak up and make new promises, let’s get to grips with a few more facts. </a:t>
            </a:r>
          </a:p>
          <a:p>
            <a:endParaRPr lang="en-CA"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dirty="0" smtClean="0"/>
              <a:t>Which groups of children are least likely to go to school (you could plant five people in the audience to call out or hold up these options):</a:t>
            </a:r>
          </a:p>
          <a:p>
            <a:pPr marL="0" indent="0">
              <a:buFont typeface="Arial" panose="020B0604020202020204" pitchFamily="34" charset="0"/>
              <a:buNone/>
            </a:pPr>
            <a:endParaRPr lang="en-CA" baseline="0" dirty="0" smtClean="0"/>
          </a:p>
          <a:p>
            <a:pPr marL="171450" indent="-171450">
              <a:buFont typeface="Arial" panose="020B0604020202020204" pitchFamily="34" charset="0"/>
              <a:buChar char="•"/>
            </a:pPr>
            <a:r>
              <a:rPr lang="en-CA" baseline="0" dirty="0" smtClean="0"/>
              <a:t>girls</a:t>
            </a:r>
          </a:p>
          <a:p>
            <a:pPr marL="171450" indent="-171450">
              <a:buFont typeface="Arial" panose="020B0604020202020204" pitchFamily="34" charset="0"/>
              <a:buChar char="•"/>
            </a:pPr>
            <a:r>
              <a:rPr lang="en-CA" baseline="0" dirty="0" smtClean="0"/>
              <a:t>boys </a:t>
            </a:r>
          </a:p>
          <a:p>
            <a:pPr marL="171450" indent="-171450">
              <a:buFont typeface="Arial" panose="020B0604020202020204" pitchFamily="34" charset="0"/>
              <a:buChar char="•"/>
            </a:pPr>
            <a:r>
              <a:rPr lang="en-CA" baseline="0" dirty="0" smtClean="0"/>
              <a:t>children living with disability</a:t>
            </a:r>
          </a:p>
          <a:p>
            <a:pPr marL="171450" indent="-171450">
              <a:buFont typeface="Arial" panose="020B0604020202020204" pitchFamily="34" charset="0"/>
              <a:buChar char="•"/>
            </a:pPr>
            <a:r>
              <a:rPr lang="en-CA" baseline="0" dirty="0" smtClean="0"/>
              <a:t>children living with pets </a:t>
            </a:r>
          </a:p>
          <a:p>
            <a:pPr marL="171450" indent="-171450">
              <a:buFont typeface="Arial" panose="020B0604020202020204" pitchFamily="34" charset="0"/>
              <a:buChar char="•"/>
            </a:pPr>
            <a:r>
              <a:rPr lang="en-CA" baseline="0" dirty="0" smtClean="0"/>
              <a:t>children living with conflict?</a:t>
            </a:r>
          </a:p>
          <a:p>
            <a:pPr marL="0" indent="0">
              <a:buFont typeface="Arial" panose="020B0604020202020204" pitchFamily="34" charset="0"/>
              <a:buNone/>
            </a:pPr>
            <a:endParaRPr lang="en-CA" baseline="0" dirty="0" smtClean="0"/>
          </a:p>
          <a:p>
            <a:pPr marL="0" indent="0">
              <a:buFont typeface="Arial" panose="020B0604020202020204" pitchFamily="34" charset="0"/>
              <a:buNone/>
            </a:pPr>
            <a:r>
              <a:rPr lang="en-CA" baseline="0" dirty="0" smtClean="0"/>
              <a:t>Answer: Girls, children living with disability, and children living with conflict are most at risk of missing out. </a:t>
            </a:r>
          </a:p>
          <a:p>
            <a:pPr marL="0" indent="0">
              <a:buFont typeface="Arial" panose="020B0604020202020204" pitchFamily="34" charset="0"/>
              <a:buNone/>
            </a:pPr>
            <a:endParaRPr lang="en-CA" baseline="0" dirty="0" smtClean="0"/>
          </a:p>
          <a:p>
            <a:pPr marL="0" indent="0">
              <a:buFont typeface="Arial" panose="020B0604020202020204" pitchFamily="34" charset="0"/>
              <a:buNone/>
            </a:pPr>
            <a:r>
              <a:rPr lang="en-CA" baseline="0" dirty="0" smtClean="0"/>
              <a:t>If the current pace continues it will be 2086 before all children complete primary school, and almost 100 years before they finish the first years of secondary.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dirty="0" smtClean="0"/>
              <a:t>For more ideas, see activities at:</a:t>
            </a:r>
            <a:r>
              <a:rPr lang="en-CA" baseline="0" dirty="0" smtClean="0"/>
              <a:t> www.sendmyfriend.org/resources. For ‘Teacher to Teacher CPD’ ideas go to: at www.sendmyfriend.org/cpd. </a:t>
            </a:r>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Photo: </a:t>
            </a:r>
            <a:r>
              <a:rPr lang="en-US" sz="1200" kern="1200" dirty="0" err="1" smtClean="0">
                <a:solidFill>
                  <a:schemeClr val="tx1"/>
                </a:solidFill>
                <a:effectLst/>
                <a:latin typeface="+mn-lt"/>
                <a:ea typeface="+mn-ea"/>
                <a:cs typeface="+mn-cs"/>
              </a:rPr>
              <a:t>Emdadul</a:t>
            </a:r>
            <a:r>
              <a:rPr lang="en-US" sz="1200" kern="1200" dirty="0" smtClean="0">
                <a:solidFill>
                  <a:schemeClr val="tx1"/>
                </a:solidFill>
                <a:effectLst/>
                <a:latin typeface="+mn-lt"/>
                <a:ea typeface="+mn-ea"/>
                <a:cs typeface="+mn-cs"/>
              </a:rPr>
              <a:t> Islam </a:t>
            </a:r>
            <a:r>
              <a:rPr lang="en-US" sz="1200" kern="1200" dirty="0" err="1" smtClean="0">
                <a:solidFill>
                  <a:schemeClr val="tx1"/>
                </a:solidFill>
                <a:effectLst/>
                <a:latin typeface="+mn-lt"/>
                <a:ea typeface="+mn-ea"/>
                <a:cs typeface="+mn-cs"/>
              </a:rPr>
              <a:t>Bitu</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ActionAid</a:t>
            </a:r>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baseline="0" dirty="0" smtClean="0"/>
              <a:t> </a:t>
            </a:r>
            <a:endParaRPr lang="en-CA" dirty="0"/>
          </a:p>
        </p:txBody>
      </p:sp>
      <p:sp>
        <p:nvSpPr>
          <p:cNvPr id="4" name="Slide Number Placeholder 3"/>
          <p:cNvSpPr>
            <a:spLocks noGrp="1"/>
          </p:cNvSpPr>
          <p:nvPr>
            <p:ph type="sldNum" sz="quarter" idx="10"/>
          </p:nvPr>
        </p:nvSpPr>
        <p:spPr/>
        <p:txBody>
          <a:bodyPr/>
          <a:lstStyle/>
          <a:p>
            <a:fld id="{B0C49585-9798-4C6B-91C0-88C23D723109}" type="slidenum">
              <a:rPr lang="en-CA" smtClean="0"/>
              <a:t>11</a:t>
            </a:fld>
            <a:endParaRPr lang="en-CA"/>
          </a:p>
        </p:txBody>
      </p:sp>
    </p:spTree>
    <p:extLst>
      <p:ext uri="{BB962C8B-B14F-4D97-AF65-F5344CB8AC3E}">
        <p14:creationId xmlns:p14="http://schemas.microsoft.com/office/powerpoint/2010/main" val="4117828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If I were</a:t>
            </a:r>
            <a:r>
              <a:rPr lang="en-CA" b="1" baseline="0" dirty="0" smtClean="0"/>
              <a:t> a world leader … </a:t>
            </a:r>
            <a:endParaRPr lang="en-CA" b="1" dirty="0" smtClean="0"/>
          </a:p>
          <a:p>
            <a:endParaRPr lang="en-CA"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0" dirty="0" smtClean="0"/>
              <a:t>Meet thirteen</a:t>
            </a:r>
            <a:r>
              <a:rPr lang="en-CA" b="0" baseline="0" dirty="0" smtClean="0"/>
              <a:t>-year-old Kona </a:t>
            </a:r>
            <a:r>
              <a:rPr lang="en-CA" b="0" baseline="0" dirty="0" err="1" smtClean="0"/>
              <a:t>Akter</a:t>
            </a:r>
            <a:r>
              <a:rPr lang="en-CA" b="0" baseline="0" dirty="0" smtClean="0"/>
              <a:t> from Bangladesh. Kona</a:t>
            </a:r>
            <a:r>
              <a:rPr lang="en-US" sz="1200" b="0" u="none" strike="noStrike" kern="1200" dirty="0" smtClean="0">
                <a:solidFill>
                  <a:schemeClr val="tx1"/>
                </a:solidFill>
                <a:effectLst/>
                <a:latin typeface="+mn-lt"/>
                <a:ea typeface="+mn-ea"/>
                <a:cs typeface="+mn-cs"/>
              </a:rPr>
              <a:t> goes to school four to five days at the end of every month.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u="none" strike="noStrike" kern="1200" dirty="0" smtClean="0">
                <a:solidFill>
                  <a:schemeClr val="tx1"/>
                </a:solidFill>
                <a:effectLst/>
                <a:latin typeface="+mn-lt"/>
                <a:ea typeface="+mn-ea"/>
                <a:cs typeface="+mn-cs"/>
              </a:rPr>
              <a:t>For the rest of the time she works at home, doing jobs like harvesting chilies and making food. She borrows school notes from her friends and studies in the early morning and late evening. Kona wants to be a teacher and hopes to go to school more in 2015.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b="0" kern="1200" dirty="0" smtClean="0">
                <a:solidFill>
                  <a:schemeClr val="tx1"/>
                </a:solidFill>
                <a:effectLst/>
                <a:latin typeface="+mn-lt"/>
                <a:ea typeface="+mn-ea"/>
                <a:cs typeface="+mn-cs"/>
              </a:rPr>
              <a:t>Out of th</a:t>
            </a:r>
            <a:r>
              <a:rPr lang="en-CA" sz="1200" b="0" kern="1200" baseline="0" dirty="0" smtClean="0">
                <a:solidFill>
                  <a:schemeClr val="tx1"/>
                </a:solidFill>
                <a:effectLst/>
                <a:latin typeface="+mn-lt"/>
                <a:ea typeface="+mn-ea"/>
                <a:cs typeface="+mn-cs"/>
              </a:rPr>
              <a:t>e </a:t>
            </a:r>
            <a:r>
              <a:rPr lang="en-CA" sz="1200" kern="1200" dirty="0" smtClean="0">
                <a:solidFill>
                  <a:schemeClr val="tx1"/>
                </a:solidFill>
                <a:effectLst/>
                <a:latin typeface="+mn-lt"/>
                <a:ea typeface="+mn-ea"/>
                <a:cs typeface="+mn-cs"/>
              </a:rPr>
              <a:t>781 million illiterate people in the world, how many are female (</a:t>
            </a:r>
            <a:r>
              <a:rPr lang="en-CA" baseline="0" dirty="0" smtClean="0"/>
              <a:t>plant four people in the audience to call out or hold up these options)</a:t>
            </a:r>
            <a:r>
              <a:rPr lang="en-CA"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half</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two thirds</a:t>
            </a:r>
            <a:endParaRPr lang="en-CA"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CA" baseline="0" dirty="0" smtClean="0"/>
              <a:t>all</a:t>
            </a:r>
          </a:p>
          <a:p>
            <a:pPr marL="171450" indent="-171450">
              <a:buFont typeface="Arial" panose="020B0604020202020204" pitchFamily="34" charset="0"/>
              <a:buChar char="•"/>
            </a:pPr>
            <a:r>
              <a:rPr lang="en-CA" baseline="0" dirty="0" smtClean="0"/>
              <a:t>one third?</a:t>
            </a:r>
          </a:p>
          <a:p>
            <a:pPr marL="171450" indent="-171450">
              <a:buFont typeface="Arial" panose="020B0604020202020204" pitchFamily="34" charset="0"/>
              <a:buChar char="•"/>
            </a:pPr>
            <a:endParaRPr lang="en-CA" baseline="0" dirty="0" smtClean="0"/>
          </a:p>
          <a:p>
            <a:pPr marL="0" indent="0">
              <a:buFont typeface="Arial" panose="020B0604020202020204" pitchFamily="34" charset="0"/>
              <a:buNone/>
            </a:pPr>
            <a:r>
              <a:rPr lang="en-CA" baseline="0" dirty="0" smtClean="0"/>
              <a:t>Answer: Two thirds of the world’s illiterate people are female. </a:t>
            </a:r>
          </a:p>
          <a:p>
            <a:endParaRPr lang="en-CA" baseline="0" dirty="0" smtClean="0"/>
          </a:p>
          <a:p>
            <a:r>
              <a:rPr lang="en-CA" baseline="0" dirty="0" smtClean="0"/>
              <a:t>More flexible schools are needed so that girls can continue to work and go to school for a few hours every day. Then, families</a:t>
            </a:r>
            <a:r>
              <a:rPr lang="en-CA" sz="1200" kern="1200" dirty="0" smtClean="0">
                <a:solidFill>
                  <a:schemeClr val="tx1"/>
                </a:solidFill>
                <a:effectLst/>
                <a:latin typeface="+mn-lt"/>
                <a:ea typeface="+mn-ea"/>
                <a:cs typeface="+mn-cs"/>
              </a:rPr>
              <a:t> are not put in a position of having to choose between education and earning enough money to survive. </a:t>
            </a:r>
            <a:endParaRPr lang="en-CA" baseline="0" dirty="0" smtClean="0"/>
          </a:p>
          <a:p>
            <a:endParaRPr lang="en-CA" baseline="0" dirty="0" smtClean="0"/>
          </a:p>
          <a:p>
            <a:r>
              <a:rPr lang="en-CA" baseline="0" dirty="0" smtClean="0"/>
              <a:t>What would you do to make sure more girls get a chance to go to school? If I were world leader … </a:t>
            </a:r>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For more ideas, see activities at:</a:t>
            </a:r>
            <a:r>
              <a:rPr lang="en-CA" baseline="0" dirty="0" smtClean="0"/>
              <a:t> www.sendmyfriend.org/resources. For ‘Teacher to Teacher CPD’ ideas go to: at www.sendmyfriend.org/cpd. </a:t>
            </a:r>
          </a:p>
          <a:p>
            <a:endParaRPr lang="en-CA" baseline="0" dirty="0" smtClean="0"/>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Photo: </a:t>
            </a:r>
            <a:r>
              <a:rPr lang="en-US" sz="1200" kern="1200" dirty="0" err="1" smtClean="0">
                <a:solidFill>
                  <a:schemeClr val="tx1"/>
                </a:solidFill>
                <a:effectLst/>
                <a:latin typeface="+mn-lt"/>
                <a:ea typeface="+mn-ea"/>
                <a:cs typeface="+mn-cs"/>
              </a:rPr>
              <a:t>Emdadul</a:t>
            </a:r>
            <a:r>
              <a:rPr lang="en-US" sz="1200" kern="1200" dirty="0" smtClean="0">
                <a:solidFill>
                  <a:schemeClr val="tx1"/>
                </a:solidFill>
                <a:effectLst/>
                <a:latin typeface="+mn-lt"/>
                <a:ea typeface="+mn-ea"/>
                <a:cs typeface="+mn-cs"/>
              </a:rPr>
              <a:t> Islam </a:t>
            </a:r>
            <a:r>
              <a:rPr lang="en-US" sz="1200" kern="1200" dirty="0" err="1" smtClean="0">
                <a:solidFill>
                  <a:schemeClr val="tx1"/>
                </a:solidFill>
                <a:effectLst/>
                <a:latin typeface="+mn-lt"/>
                <a:ea typeface="+mn-ea"/>
                <a:cs typeface="+mn-cs"/>
              </a:rPr>
              <a:t>Bitu</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ActionAid</a:t>
            </a:r>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endParaRPr lang="en-CA" baseline="0" dirty="0" smtClean="0"/>
          </a:p>
        </p:txBody>
      </p:sp>
      <p:sp>
        <p:nvSpPr>
          <p:cNvPr id="4" name="Slide Number Placeholder 3"/>
          <p:cNvSpPr>
            <a:spLocks noGrp="1"/>
          </p:cNvSpPr>
          <p:nvPr>
            <p:ph type="sldNum" sz="quarter" idx="10"/>
          </p:nvPr>
        </p:nvSpPr>
        <p:spPr/>
        <p:txBody>
          <a:bodyPr/>
          <a:lstStyle/>
          <a:p>
            <a:fld id="{B0C49585-9798-4C6B-91C0-88C23D723109}" type="slidenum">
              <a:rPr lang="en-CA" smtClean="0"/>
              <a:t>12</a:t>
            </a:fld>
            <a:endParaRPr lang="en-CA"/>
          </a:p>
        </p:txBody>
      </p:sp>
    </p:spTree>
    <p:extLst>
      <p:ext uri="{BB962C8B-B14F-4D97-AF65-F5344CB8AC3E}">
        <p14:creationId xmlns:p14="http://schemas.microsoft.com/office/powerpoint/2010/main" val="4117828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If I were</a:t>
            </a:r>
            <a:r>
              <a:rPr lang="en-CA" b="1" baseline="0" dirty="0" smtClean="0"/>
              <a:t> a world leader … </a:t>
            </a:r>
            <a:endParaRPr lang="en-CA" b="1" dirty="0" smtClean="0"/>
          </a:p>
          <a:p>
            <a:endParaRPr lang="en-CA" b="0" dirty="0" smtClean="0"/>
          </a:p>
          <a:p>
            <a:r>
              <a:rPr lang="en-CA" b="0" dirty="0" smtClean="0"/>
              <a:t>Meet </a:t>
            </a:r>
            <a:r>
              <a:rPr lang="en-CA" b="0" dirty="0" err="1" smtClean="0"/>
              <a:t>Sorie</a:t>
            </a:r>
            <a:r>
              <a:rPr lang="en-CA" b="0" dirty="0" smtClean="0"/>
              <a:t> </a:t>
            </a:r>
            <a:r>
              <a:rPr lang="en-CA" b="0" dirty="0" err="1" smtClean="0"/>
              <a:t>Kanu</a:t>
            </a:r>
            <a:r>
              <a:rPr lang="en-CA" b="0" dirty="0" smtClean="0"/>
              <a:t>. He is f</a:t>
            </a:r>
            <a:r>
              <a:rPr lang="en-US" sz="1200" b="0" u="none" strike="noStrike" kern="1200" dirty="0" err="1" smtClean="0">
                <a:solidFill>
                  <a:schemeClr val="tx1"/>
                </a:solidFill>
                <a:effectLst/>
                <a:latin typeface="+mn-lt"/>
                <a:ea typeface="+mn-ea"/>
                <a:cs typeface="+mn-cs"/>
              </a:rPr>
              <a:t>ourteen</a:t>
            </a:r>
            <a:r>
              <a:rPr lang="en-US" sz="1200" b="0" u="none" strike="noStrike" kern="1200" dirty="0" smtClean="0">
                <a:solidFill>
                  <a:schemeClr val="tx1"/>
                </a:solidFill>
                <a:effectLst/>
                <a:latin typeface="+mn-lt"/>
                <a:ea typeface="+mn-ea"/>
                <a:cs typeface="+mn-cs"/>
              </a:rPr>
              <a:t>-years-old, has low vision, and attends a school near to his home in northern Sierra Leone. </a:t>
            </a:r>
          </a:p>
          <a:p>
            <a:endParaRPr lang="en-US" sz="1200" b="0" u="none" strike="noStrike" kern="1200" dirty="0" smtClean="0">
              <a:solidFill>
                <a:schemeClr val="tx1"/>
              </a:solidFill>
              <a:effectLst/>
              <a:latin typeface="+mn-lt"/>
              <a:ea typeface="+mn-ea"/>
              <a:cs typeface="+mn-cs"/>
            </a:endParaRPr>
          </a:p>
          <a:p>
            <a:r>
              <a:rPr lang="en-US" sz="1200" b="0" u="none" strike="noStrike" kern="1200" dirty="0" smtClean="0">
                <a:solidFill>
                  <a:schemeClr val="tx1"/>
                </a:solidFill>
                <a:effectLst/>
                <a:latin typeface="+mn-lt"/>
                <a:ea typeface="+mn-ea"/>
                <a:cs typeface="+mn-cs"/>
              </a:rPr>
              <a:t>However, this was not always his story. When </a:t>
            </a:r>
            <a:r>
              <a:rPr lang="en-US" sz="1200" b="0" u="none" strike="noStrike" kern="1200" dirty="0" err="1" smtClean="0">
                <a:solidFill>
                  <a:schemeClr val="tx1"/>
                </a:solidFill>
                <a:effectLst/>
                <a:latin typeface="+mn-lt"/>
                <a:ea typeface="+mn-ea"/>
                <a:cs typeface="+mn-cs"/>
              </a:rPr>
              <a:t>Sorie</a:t>
            </a:r>
            <a:r>
              <a:rPr lang="en-US" sz="1200" b="0" u="none" strike="noStrike" kern="1200" dirty="0" smtClean="0">
                <a:solidFill>
                  <a:schemeClr val="tx1"/>
                </a:solidFill>
                <a:effectLst/>
                <a:latin typeface="+mn-lt"/>
                <a:ea typeface="+mn-ea"/>
                <a:cs typeface="+mn-cs"/>
              </a:rPr>
              <a:t> was younger, local schools would not accept children with disabilities. So </a:t>
            </a:r>
            <a:r>
              <a:rPr lang="en-US" sz="1200" b="0" u="none" strike="noStrike" kern="1200" dirty="0" err="1" smtClean="0">
                <a:solidFill>
                  <a:schemeClr val="tx1"/>
                </a:solidFill>
                <a:effectLst/>
                <a:latin typeface="+mn-lt"/>
                <a:ea typeface="+mn-ea"/>
                <a:cs typeface="+mn-cs"/>
              </a:rPr>
              <a:t>Sorie</a:t>
            </a:r>
            <a:r>
              <a:rPr lang="en-US" sz="1200" b="0" u="none" strike="noStrike" kern="1200" baseline="0" dirty="0" smtClean="0">
                <a:solidFill>
                  <a:schemeClr val="tx1"/>
                </a:solidFill>
                <a:effectLst/>
                <a:latin typeface="+mn-lt"/>
                <a:ea typeface="+mn-ea"/>
                <a:cs typeface="+mn-cs"/>
              </a:rPr>
              <a:t> and his family did all they could to persuade schools to give him a chance. </a:t>
            </a:r>
            <a:endParaRPr lang="en-US" sz="1200" b="0" u="none" strike="noStrike" kern="1200" dirty="0" smtClean="0">
              <a:solidFill>
                <a:schemeClr val="tx1"/>
              </a:solidFill>
              <a:effectLst/>
              <a:latin typeface="+mn-lt"/>
              <a:ea typeface="+mn-ea"/>
              <a:cs typeface="+mn-cs"/>
            </a:endParaRPr>
          </a:p>
          <a:p>
            <a:endParaRPr lang="en-CA" b="0" baseline="0" dirty="0" smtClean="0"/>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baseline="0" dirty="0" smtClean="0"/>
              <a:t>How many out of school children live with a disability (</a:t>
            </a:r>
            <a:r>
              <a:rPr lang="en-CA" sz="1200" kern="1200" baseline="0" dirty="0" smtClean="0">
                <a:solidFill>
                  <a:schemeClr val="tx1"/>
                </a:solidFill>
                <a:effectLst/>
                <a:latin typeface="+mn-lt"/>
                <a:ea typeface="+mn-ea"/>
                <a:cs typeface="+mn-cs"/>
              </a:rPr>
              <a:t>p</a:t>
            </a:r>
            <a:r>
              <a:rPr lang="en-CA" baseline="0" dirty="0" smtClean="0"/>
              <a:t>lant four people in the audience to call out or hold up these options)</a:t>
            </a:r>
            <a:r>
              <a:rPr lang="en-CA"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1</a:t>
            </a:r>
            <a:r>
              <a:rPr lang="en-CA" sz="1200" kern="1200" baseline="0" dirty="0" smtClean="0">
                <a:solidFill>
                  <a:schemeClr val="tx1"/>
                </a:solidFill>
                <a:effectLst/>
                <a:latin typeface="+mn-lt"/>
                <a:ea typeface="+mn-ea"/>
                <a:cs typeface="+mn-cs"/>
              </a:rPr>
              <a:t> in 5</a:t>
            </a:r>
            <a:endParaRPr lang="en-CA"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kern="1200" dirty="0" smtClean="0">
                <a:solidFill>
                  <a:schemeClr val="tx1"/>
                </a:solidFill>
                <a:effectLst/>
                <a:latin typeface="+mn-lt"/>
                <a:ea typeface="+mn-ea"/>
                <a:cs typeface="+mn-cs"/>
              </a:rPr>
              <a:t>1</a:t>
            </a:r>
            <a:r>
              <a:rPr lang="en-CA" sz="1200" b="0" kern="1200" baseline="0" dirty="0" smtClean="0">
                <a:solidFill>
                  <a:schemeClr val="tx1"/>
                </a:solidFill>
                <a:effectLst/>
                <a:latin typeface="+mn-lt"/>
                <a:ea typeface="+mn-ea"/>
                <a:cs typeface="+mn-cs"/>
              </a:rPr>
              <a:t> in 3</a:t>
            </a:r>
            <a:endParaRPr lang="en-CA"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CA" baseline="0" dirty="0" smtClean="0"/>
              <a:t>1 in 6</a:t>
            </a:r>
          </a:p>
          <a:p>
            <a:pPr marL="171450" indent="-171450">
              <a:buFont typeface="Arial" panose="020B0604020202020204" pitchFamily="34" charset="0"/>
              <a:buChar char="•"/>
            </a:pPr>
            <a:r>
              <a:rPr lang="en-CA" baseline="0" dirty="0" smtClean="0"/>
              <a:t>1 in 7?</a:t>
            </a:r>
          </a:p>
          <a:p>
            <a:pPr marL="171450" indent="-171450">
              <a:buFont typeface="Arial" panose="020B0604020202020204" pitchFamily="34" charset="0"/>
              <a:buChar char="•"/>
            </a:pPr>
            <a:endParaRPr lang="en-CA" baseline="0" dirty="0" smtClean="0"/>
          </a:p>
          <a:p>
            <a:pPr marL="0" indent="0">
              <a:buFont typeface="Arial" panose="020B0604020202020204" pitchFamily="34" charset="0"/>
              <a:buNone/>
            </a:pPr>
            <a:r>
              <a:rPr lang="en-CA" baseline="0" dirty="0" smtClean="0"/>
              <a:t>Answer: </a:t>
            </a:r>
            <a:r>
              <a:rPr lang="en-CA" sz="1200" kern="1200" dirty="0" smtClean="0">
                <a:solidFill>
                  <a:schemeClr val="tx1"/>
                </a:solidFill>
                <a:effectLst/>
                <a:latin typeface="+mn-lt"/>
                <a:ea typeface="+mn-ea"/>
                <a:cs typeface="+mn-cs"/>
              </a:rPr>
              <a:t>1 in 3 children out of school live with a disability. </a:t>
            </a: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What would you do to make sure more children living with disability get a chance to go to school? If I were world leader … </a:t>
            </a:r>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For more ideas, see activities at:</a:t>
            </a:r>
            <a:r>
              <a:rPr lang="en-CA" baseline="0" dirty="0" smtClean="0"/>
              <a:t> www.sendmyfriend.org/resources. For ‘Teacher to Teacher CPD’ ideas go to: at www.sendmyfriend.org/cpd. </a:t>
            </a:r>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Photo: </a:t>
            </a:r>
            <a:r>
              <a:rPr lang="en-US" sz="1200" kern="1200" dirty="0" err="1" smtClean="0">
                <a:solidFill>
                  <a:schemeClr val="tx1"/>
                </a:solidFill>
                <a:effectLst/>
                <a:latin typeface="+mn-lt"/>
                <a:ea typeface="+mn-ea"/>
                <a:cs typeface="+mn-cs"/>
              </a:rPr>
              <a:t>Sightsavers</a:t>
            </a:r>
            <a:r>
              <a:rPr lang="en-US"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B0C49585-9798-4C6B-91C0-88C23D723109}" type="slidenum">
              <a:rPr lang="en-CA" smtClean="0"/>
              <a:t>13</a:t>
            </a:fld>
            <a:endParaRPr lang="en-CA"/>
          </a:p>
        </p:txBody>
      </p:sp>
    </p:spTree>
    <p:extLst>
      <p:ext uri="{BB962C8B-B14F-4D97-AF65-F5344CB8AC3E}">
        <p14:creationId xmlns:p14="http://schemas.microsoft.com/office/powerpoint/2010/main" val="4117828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If I were</a:t>
            </a:r>
            <a:r>
              <a:rPr lang="en-CA" b="1" baseline="0" dirty="0" smtClean="0"/>
              <a:t> a world leader … </a:t>
            </a:r>
            <a:endParaRPr lang="en-CA" b="1" dirty="0" smtClean="0"/>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Meet </a:t>
            </a:r>
            <a:r>
              <a:rPr lang="en-CA" sz="1200" kern="1200" dirty="0" smtClean="0">
                <a:solidFill>
                  <a:schemeClr val="tx1"/>
                </a:solidFill>
                <a:effectLst/>
                <a:latin typeface="+mn-lt"/>
                <a:ea typeface="+mn-ea"/>
                <a:cs typeface="+mn-cs"/>
              </a:rPr>
              <a:t>six-year-old </a:t>
            </a:r>
            <a:r>
              <a:rPr lang="en-CA" sz="1200" kern="1200" dirty="0" err="1" smtClean="0">
                <a:solidFill>
                  <a:schemeClr val="tx1"/>
                </a:solidFill>
                <a:effectLst/>
                <a:latin typeface="+mn-lt"/>
                <a:ea typeface="+mn-ea"/>
                <a:cs typeface="+mn-cs"/>
              </a:rPr>
              <a:t>Sakaina</a:t>
            </a:r>
            <a:r>
              <a:rPr lang="en-CA" sz="1200" kern="1200" dirty="0" smtClean="0">
                <a:solidFill>
                  <a:schemeClr val="tx1"/>
                </a:solidFill>
                <a:effectLst/>
                <a:latin typeface="+mn-lt"/>
                <a:ea typeface="+mn-ea"/>
                <a:cs typeface="+mn-cs"/>
              </a:rPr>
              <a:t> from </a:t>
            </a:r>
            <a:r>
              <a:rPr lang="en-CA" sz="1200" kern="1200" dirty="0" err="1" smtClean="0">
                <a:solidFill>
                  <a:schemeClr val="tx1"/>
                </a:solidFill>
                <a:effectLst/>
                <a:latin typeface="+mn-lt"/>
                <a:ea typeface="+mn-ea"/>
                <a:cs typeface="+mn-cs"/>
              </a:rPr>
              <a:t>Bamyan</a:t>
            </a:r>
            <a:r>
              <a:rPr lang="en-CA" sz="1200" kern="1200" dirty="0" smtClean="0">
                <a:solidFill>
                  <a:schemeClr val="tx1"/>
                </a:solidFill>
                <a:effectLst/>
                <a:latin typeface="+mn-lt"/>
                <a:ea typeface="+mn-ea"/>
                <a:cs typeface="+mn-cs"/>
              </a:rPr>
              <a:t> in Afghanistan. Many children like </a:t>
            </a:r>
            <a:r>
              <a:rPr lang="en-CA" sz="1200" kern="1200" dirty="0" err="1" smtClean="0">
                <a:solidFill>
                  <a:schemeClr val="tx1"/>
                </a:solidFill>
                <a:effectLst/>
                <a:latin typeface="+mn-lt"/>
                <a:ea typeface="+mn-ea"/>
                <a:cs typeface="+mn-cs"/>
              </a:rPr>
              <a:t>Sakaina</a:t>
            </a:r>
            <a:r>
              <a:rPr lang="en-CA" sz="1200" kern="1200" dirty="0" smtClean="0">
                <a:solidFill>
                  <a:schemeClr val="tx1"/>
                </a:solidFill>
                <a:effectLst/>
                <a:latin typeface="+mn-lt"/>
                <a:ea typeface="+mn-ea"/>
                <a:cs typeface="+mn-cs"/>
              </a:rPr>
              <a:t> are among the civilian casualties of war. Boys and girls may be recruited by armed groups, separated from their families and forcibly displaced, and they can get injured and even killed. Parents' livelihoods are destroyed and basic services disrupted, increasing the number of children suffering from malnutrition, and dying from preventable or curable diseases increases.</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sz="1200" kern="1200" dirty="0" smtClean="0">
                <a:solidFill>
                  <a:schemeClr val="tx1"/>
                </a:solidFill>
                <a:effectLst/>
                <a:latin typeface="+mn-lt"/>
                <a:ea typeface="+mn-ea"/>
                <a:cs typeface="+mn-cs"/>
              </a:rPr>
              <a:t>Of the 58 million children missing out on primary school, how many live in countries affected by conflict</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a:t>
            </a:r>
            <a:r>
              <a:rPr lang="en-CA" baseline="0" dirty="0" smtClean="0"/>
              <a:t>plant four people in the audience to call out or hold up these options)</a:t>
            </a:r>
            <a:r>
              <a:rPr lang="en-CA"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kern="1200" dirty="0" smtClean="0">
                <a:solidFill>
                  <a:schemeClr val="tx1"/>
                </a:solidFill>
                <a:effectLst/>
                <a:latin typeface="+mn-lt"/>
                <a:ea typeface="+mn-ea"/>
                <a:cs typeface="+mn-cs"/>
              </a:rPr>
              <a:t>over half</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kern="1200" dirty="0" smtClean="0">
                <a:solidFill>
                  <a:schemeClr val="tx1"/>
                </a:solidFill>
                <a:effectLst/>
                <a:latin typeface="+mn-lt"/>
                <a:ea typeface="+mn-ea"/>
                <a:cs typeface="+mn-cs"/>
              </a:rPr>
              <a:t>two</a:t>
            </a:r>
            <a:r>
              <a:rPr lang="en-CA" sz="1200" b="0" kern="1200" baseline="0" dirty="0" smtClean="0">
                <a:solidFill>
                  <a:schemeClr val="tx1"/>
                </a:solidFill>
                <a:effectLst/>
                <a:latin typeface="+mn-lt"/>
                <a:ea typeface="+mn-ea"/>
                <a:cs typeface="+mn-cs"/>
              </a:rPr>
              <a:t> thirds</a:t>
            </a:r>
            <a:endParaRPr lang="en-CA" sz="12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CA" baseline="0" dirty="0" smtClean="0"/>
              <a:t>all</a:t>
            </a:r>
          </a:p>
          <a:p>
            <a:pPr marL="171450" indent="-171450">
              <a:buFont typeface="Arial" panose="020B0604020202020204" pitchFamily="34" charset="0"/>
              <a:buChar char="•"/>
            </a:pPr>
            <a:r>
              <a:rPr lang="en-CA" baseline="0" dirty="0" smtClean="0"/>
              <a:t>under one third?</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Answer: Over half of children missing out on primary school live in countries affected by conflict. </a:t>
            </a:r>
          </a:p>
          <a:p>
            <a:r>
              <a:rPr lang="en-CA"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What would you do to make sure children living with conflict get a chance to go to school? If I were world leader … </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For more ideas, see activities at:</a:t>
            </a:r>
            <a:r>
              <a:rPr lang="en-CA" baseline="0" dirty="0" smtClean="0"/>
              <a:t> www.sendmyfriend.org/resources. For ‘Teacher to Teacher CPD’ ideas go to: at www.sendmyfriend.org/cpd. </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Photo: </a:t>
            </a:r>
            <a:r>
              <a:rPr lang="en-CA" sz="1200" kern="1200" dirty="0" err="1" smtClean="0">
                <a:solidFill>
                  <a:schemeClr val="tx1"/>
                </a:solidFill>
                <a:effectLst/>
                <a:latin typeface="+mn-lt"/>
                <a:ea typeface="+mn-ea"/>
                <a:cs typeface="+mn-cs"/>
              </a:rPr>
              <a:t>ActionAid</a:t>
            </a:r>
            <a:r>
              <a:rPr lang="en-CA"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p:txBody>
      </p:sp>
      <p:sp>
        <p:nvSpPr>
          <p:cNvPr id="4" name="Slide Number Placeholder 3"/>
          <p:cNvSpPr>
            <a:spLocks noGrp="1"/>
          </p:cNvSpPr>
          <p:nvPr>
            <p:ph type="sldNum" sz="quarter" idx="10"/>
          </p:nvPr>
        </p:nvSpPr>
        <p:spPr/>
        <p:txBody>
          <a:bodyPr/>
          <a:lstStyle/>
          <a:p>
            <a:fld id="{B0C49585-9798-4C6B-91C0-88C23D723109}" type="slidenum">
              <a:rPr lang="en-CA" smtClean="0"/>
              <a:t>14</a:t>
            </a:fld>
            <a:endParaRPr lang="en-CA"/>
          </a:p>
        </p:txBody>
      </p:sp>
    </p:spTree>
    <p:extLst>
      <p:ext uri="{BB962C8B-B14F-4D97-AF65-F5344CB8AC3E}">
        <p14:creationId xmlns:p14="http://schemas.microsoft.com/office/powerpoint/2010/main" val="4117828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Tips from inspiring role models</a:t>
            </a:r>
            <a:r>
              <a:rPr lang="en-CA" b="1" baseline="0" dirty="0" smtClean="0"/>
              <a:t> … </a:t>
            </a:r>
            <a:endParaRPr lang="en-CA" b="1" dirty="0" smtClean="0"/>
          </a:p>
          <a:p>
            <a:endParaRPr lang="en-CA" dirty="0" smtClean="0"/>
          </a:p>
          <a:p>
            <a:r>
              <a:rPr lang="en-US" sz="1200" kern="1200" dirty="0" smtClean="0">
                <a:solidFill>
                  <a:schemeClr val="tx1"/>
                </a:solidFill>
                <a:effectLst/>
                <a:latin typeface="+mn-lt"/>
                <a:ea typeface="+mn-ea"/>
                <a:cs typeface="+mn-cs"/>
              </a:rPr>
              <a:t>Now that we’re</a:t>
            </a:r>
            <a:r>
              <a:rPr lang="en-US" sz="1200" kern="1200" baseline="0" dirty="0" smtClean="0">
                <a:solidFill>
                  <a:schemeClr val="tx1"/>
                </a:solidFill>
                <a:effectLst/>
                <a:latin typeface="+mn-lt"/>
                <a:ea typeface="+mn-ea"/>
                <a:cs typeface="+mn-cs"/>
              </a:rPr>
              <a:t> more informed, let’s meet some inspiring role models who can give us some tips on how to take action.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Meet Precious Luka.</a:t>
            </a:r>
            <a:r>
              <a:rPr lang="en-US" sz="1200" kern="1200" baseline="0" dirty="0" smtClean="0">
                <a:solidFill>
                  <a:schemeClr val="tx1"/>
                </a:solidFill>
                <a:effectLst/>
                <a:latin typeface="+mn-lt"/>
                <a:ea typeface="+mn-ea"/>
                <a:cs typeface="+mn-cs"/>
              </a:rPr>
              <a:t> Precious can teach us how to be a leader and persuade others to get involved with Send My Friend To School. Precious is fifteen years old and runs a Girls Club in </a:t>
            </a:r>
            <a:r>
              <a:rPr lang="en-US" sz="1200" kern="1200" baseline="0" dirty="0" err="1" smtClean="0">
                <a:solidFill>
                  <a:schemeClr val="tx1"/>
                </a:solidFill>
                <a:effectLst/>
                <a:latin typeface="+mn-lt"/>
                <a:ea typeface="+mn-ea"/>
                <a:cs typeface="+mn-cs"/>
              </a:rPr>
              <a:t>Manchok</a:t>
            </a:r>
            <a:r>
              <a:rPr lang="en-US" sz="1200" kern="1200" baseline="0" dirty="0" smtClean="0">
                <a:solidFill>
                  <a:schemeClr val="tx1"/>
                </a:solidFill>
                <a:effectLst/>
                <a:latin typeface="+mn-lt"/>
                <a:ea typeface="+mn-ea"/>
                <a:cs typeface="+mn-cs"/>
              </a:rPr>
              <a:t>, central Nigeria.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Do you remember</a:t>
            </a:r>
            <a:r>
              <a:rPr lang="en-CA" sz="1200" kern="1200" baseline="0" dirty="0" smtClean="0">
                <a:solidFill>
                  <a:schemeClr val="tx1"/>
                </a:solidFill>
                <a:effectLst/>
                <a:latin typeface="+mn-lt"/>
                <a:ea typeface="+mn-ea"/>
                <a:cs typeface="+mn-cs"/>
              </a:rPr>
              <a:t> Simon Abigail from the introduction and how she persuaded </a:t>
            </a:r>
            <a:r>
              <a:rPr lang="en-CA" sz="1200" kern="1200" baseline="0" dirty="0" err="1" smtClean="0">
                <a:solidFill>
                  <a:schemeClr val="tx1"/>
                </a:solidFill>
                <a:effectLst/>
                <a:latin typeface="+mn-lt"/>
                <a:ea typeface="+mn-ea"/>
                <a:cs typeface="+mn-cs"/>
              </a:rPr>
              <a:t>Jemimah</a:t>
            </a:r>
            <a:r>
              <a:rPr lang="en-CA" sz="1200" kern="1200" baseline="0" dirty="0" smtClean="0">
                <a:solidFill>
                  <a:schemeClr val="tx1"/>
                </a:solidFill>
                <a:effectLst/>
                <a:latin typeface="+mn-lt"/>
                <a:ea typeface="+mn-ea"/>
                <a:cs typeface="+mn-cs"/>
              </a:rPr>
              <a:t> to go back to school? These young women are very courageous. In the nearby town of </a:t>
            </a:r>
            <a:r>
              <a:rPr lang="en-CA" sz="1200" kern="1200" baseline="0" dirty="0" err="1" smtClean="0">
                <a:solidFill>
                  <a:schemeClr val="tx1"/>
                </a:solidFill>
                <a:effectLst/>
                <a:latin typeface="+mn-lt"/>
                <a:ea typeface="+mn-ea"/>
                <a:cs typeface="+mn-cs"/>
              </a:rPr>
              <a:t>Chibook</a:t>
            </a:r>
            <a:r>
              <a:rPr lang="en-CA" sz="1200" kern="1200" baseline="0" dirty="0" smtClean="0">
                <a:solidFill>
                  <a:schemeClr val="tx1"/>
                </a:solidFill>
                <a:effectLst/>
                <a:latin typeface="+mn-lt"/>
                <a:ea typeface="+mn-ea"/>
                <a:cs typeface="+mn-cs"/>
              </a:rPr>
              <a:t> in April 2014, </a:t>
            </a:r>
            <a:r>
              <a:rPr lang="en-CA" sz="1200" kern="1200" dirty="0" smtClean="0">
                <a:solidFill>
                  <a:schemeClr val="tx1"/>
                </a:solidFill>
                <a:effectLst/>
                <a:latin typeface="+mn-lt"/>
                <a:ea typeface="+mn-ea"/>
                <a:cs typeface="+mn-cs"/>
              </a:rPr>
              <a:t>over 200 girls were abducted from their school. These girls were kidnappe</a:t>
            </a:r>
            <a:r>
              <a:rPr lang="en-CA" sz="1200" kern="1200" baseline="0" dirty="0" smtClean="0">
                <a:solidFill>
                  <a:schemeClr val="tx1"/>
                </a:solidFill>
                <a:effectLst/>
                <a:latin typeface="+mn-lt"/>
                <a:ea typeface="+mn-ea"/>
                <a:cs typeface="+mn-cs"/>
              </a:rPr>
              <a:t>d by </a:t>
            </a:r>
            <a:r>
              <a:rPr lang="en-CA" sz="1200" kern="1200" dirty="0" err="1" smtClean="0">
                <a:solidFill>
                  <a:schemeClr val="tx1"/>
                </a:solidFill>
                <a:effectLst/>
                <a:latin typeface="+mn-lt"/>
                <a:ea typeface="+mn-ea"/>
                <a:cs typeface="+mn-cs"/>
              </a:rPr>
              <a:t>Boko</a:t>
            </a:r>
            <a:r>
              <a:rPr lang="en-CA" sz="1200" kern="1200" dirty="0" smtClean="0">
                <a:solidFill>
                  <a:schemeClr val="tx1"/>
                </a:solidFill>
                <a:effectLst/>
                <a:latin typeface="+mn-lt"/>
                <a:ea typeface="+mn-ea"/>
                <a:cs typeface="+mn-cs"/>
              </a:rPr>
              <a:t> Haram, an Islamic extremist group whose name means ‘Western education is forbidden’.</a:t>
            </a:r>
            <a:r>
              <a:rPr lang="en-CA" sz="1200" kern="1200" baseline="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Precious is encouragin</a:t>
            </a:r>
            <a:r>
              <a:rPr lang="en-US" sz="1200" kern="1200" baseline="0" dirty="0" smtClean="0">
                <a:solidFill>
                  <a:schemeClr val="tx1"/>
                </a:solidFill>
                <a:effectLst/>
                <a:latin typeface="+mn-lt"/>
                <a:ea typeface="+mn-ea"/>
                <a:cs typeface="+mn-cs"/>
              </a:rPr>
              <a:t>g everyone to be confident and to continue coming to school so they can learn skills for life, like leadership, team working, and using their voice to help others: </a:t>
            </a:r>
            <a:r>
              <a:rPr lang="en-US" sz="1200" kern="1200" dirty="0" smtClean="0">
                <a:solidFill>
                  <a:schemeClr val="tx1"/>
                </a:solidFill>
                <a:effectLst/>
                <a:latin typeface="+mn-lt"/>
                <a:ea typeface="+mn-ea"/>
                <a:cs typeface="+mn-cs"/>
              </a:rPr>
              <a:t>“I usually advise the girls on how to come to school, how to take care of themselves and how to be helpful in society. We meet them, we talk to them. We ask them why they don</a:t>
            </a:r>
            <a:r>
              <a:rPr lang="fr-FR"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t come to school. Some say their parents are unable to provide their school fees. Some say they are scared to come to school.”</a:t>
            </a:r>
            <a:endParaRPr lang="en-C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CA" baseline="0" dirty="0" smtClean="0"/>
              <a:t>How could you persuade others to get involved with the Send My Friend to School campaign 2015?</a:t>
            </a:r>
          </a:p>
          <a:p>
            <a:endParaRPr lang="en-CA" baseline="0" dirty="0" smtClean="0"/>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Photo: Jon Hughes/</a:t>
            </a:r>
            <a:r>
              <a:rPr lang="en-CA" baseline="0" dirty="0" err="1" smtClean="0"/>
              <a:t>ActionAid</a:t>
            </a:r>
            <a:r>
              <a:rPr lang="en-CA" baseline="0" dirty="0" smtClean="0"/>
              <a:t> </a:t>
            </a:r>
          </a:p>
          <a:p>
            <a:endParaRPr lang="en-CA" baseline="0" dirty="0" smtClean="0"/>
          </a:p>
        </p:txBody>
      </p:sp>
      <p:sp>
        <p:nvSpPr>
          <p:cNvPr id="4" name="Slide Number Placeholder 3"/>
          <p:cNvSpPr>
            <a:spLocks noGrp="1"/>
          </p:cNvSpPr>
          <p:nvPr>
            <p:ph type="sldNum" sz="quarter" idx="10"/>
          </p:nvPr>
        </p:nvSpPr>
        <p:spPr/>
        <p:txBody>
          <a:bodyPr/>
          <a:lstStyle/>
          <a:p>
            <a:fld id="{B0C49585-9798-4C6B-91C0-88C23D723109}" type="slidenum">
              <a:rPr lang="en-CA" smtClean="0"/>
              <a:t>15</a:t>
            </a:fld>
            <a:endParaRPr lang="en-CA"/>
          </a:p>
        </p:txBody>
      </p:sp>
    </p:spTree>
    <p:extLst>
      <p:ext uri="{BB962C8B-B14F-4D97-AF65-F5344CB8AC3E}">
        <p14:creationId xmlns:p14="http://schemas.microsoft.com/office/powerpoint/2010/main" val="4132260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Tips from inspiring role models …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Precious speaks with the media whenever she can. Here she</a:t>
            </a:r>
            <a:r>
              <a:rPr lang="en-US" sz="1200" kern="1200" baseline="0" dirty="0" smtClean="0">
                <a:solidFill>
                  <a:schemeClr val="tx1"/>
                </a:solidFill>
                <a:effectLst/>
                <a:latin typeface="+mn-lt"/>
                <a:ea typeface="+mn-ea"/>
                <a:cs typeface="+mn-cs"/>
              </a:rPr>
              <a:t> is quoted in Nigeria’s ‘Sunday Trust’ newspaper: “We are not happy with the way people are being killed. Government should help us by providing protection.” She goes on to explain how the girls club informs the community to stay at home whenever there is </a:t>
            </a:r>
            <a:r>
              <a:rPr lang="en-US" sz="1200" kern="1200" baseline="0" dirty="0" err="1" smtClean="0">
                <a:solidFill>
                  <a:schemeClr val="tx1"/>
                </a:solidFill>
                <a:effectLst/>
                <a:latin typeface="+mn-lt"/>
                <a:ea typeface="+mn-ea"/>
                <a:cs typeface="+mn-cs"/>
              </a:rPr>
              <a:t>rumour</a:t>
            </a:r>
            <a:r>
              <a:rPr lang="en-US" sz="1200" kern="1200" baseline="0" dirty="0" smtClean="0">
                <a:solidFill>
                  <a:schemeClr val="tx1"/>
                </a:solidFill>
                <a:effectLst/>
                <a:latin typeface="+mn-lt"/>
                <a:ea typeface="+mn-ea"/>
                <a:cs typeface="+mn-cs"/>
              </a:rPr>
              <a:t> of a planned attack.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Since the attacks on schools, Precious is working harder than ever to make sure girls continue in school.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People in the largely Muslim north of Nigeria are less likely to go to school than in the largely Christian south. In the north</a:t>
            </a:r>
            <a:r>
              <a:rPr lang="en-GB" sz="1200" kern="1200" baseline="0" dirty="0" smtClean="0">
                <a:solidFill>
                  <a:schemeClr val="tx1"/>
                </a:solidFill>
                <a:effectLst/>
                <a:latin typeface="+mn-lt"/>
                <a:ea typeface="+mn-ea"/>
                <a:cs typeface="+mn-cs"/>
              </a:rPr>
              <a:t> of Nigeria, </a:t>
            </a:r>
            <a:r>
              <a:rPr lang="en-GB" sz="1200" kern="1200" dirty="0" smtClean="0">
                <a:solidFill>
                  <a:schemeClr val="tx1"/>
                </a:solidFill>
                <a:effectLst/>
                <a:latin typeface="+mn-lt"/>
                <a:ea typeface="+mn-ea"/>
                <a:cs typeface="+mn-cs"/>
              </a:rPr>
              <a:t>the rate of children</a:t>
            </a:r>
            <a:r>
              <a:rPr lang="en-GB" sz="1200" kern="1200" baseline="0" dirty="0" smtClean="0">
                <a:solidFill>
                  <a:schemeClr val="tx1"/>
                </a:solidFill>
                <a:effectLst/>
                <a:latin typeface="+mn-lt"/>
                <a:ea typeface="+mn-ea"/>
                <a:cs typeface="+mn-cs"/>
              </a:rPr>
              <a:t> who do not complete </a:t>
            </a:r>
            <a:r>
              <a:rPr lang="en-GB" sz="1200" kern="1200" dirty="0" smtClean="0">
                <a:solidFill>
                  <a:schemeClr val="tx1"/>
                </a:solidFill>
                <a:effectLst/>
                <a:latin typeface="+mn-lt"/>
                <a:ea typeface="+mn-ea"/>
                <a:cs typeface="+mn-cs"/>
              </a:rPr>
              <a:t>primary school is six times higher than in the south, which contains the largest city, Lagos. Seventy percent of young women in the north have not completed primary school. </a:t>
            </a:r>
            <a:endParaRPr lang="en-CA" sz="1200" kern="1200" dirty="0" smtClean="0">
              <a:solidFill>
                <a:schemeClr val="tx1"/>
              </a:solidFill>
              <a:effectLst/>
              <a:latin typeface="+mn-lt"/>
              <a:ea typeface="+mn-ea"/>
              <a:cs typeface="+mn-cs"/>
            </a:endParaRPr>
          </a:p>
          <a:p>
            <a:endParaRPr lang="en-CA" baseline="0" dirty="0" smtClean="0"/>
          </a:p>
          <a:p>
            <a:r>
              <a:rPr lang="en-GB" sz="1200" kern="1200" dirty="0" smtClean="0">
                <a:solidFill>
                  <a:schemeClr val="tx1"/>
                </a:solidFill>
                <a:effectLst/>
                <a:latin typeface="+mn-lt"/>
                <a:ea typeface="+mn-ea"/>
                <a:cs typeface="+mn-cs"/>
              </a:rPr>
              <a:t>Often referred to as the ‘giant of Africa’ because of its large economy and population, Nigeria is also the owner of the world’s largest education crisis, with over 10 million children denied an education and with schools on the front line of civil conflict.  Over 10.5 million children aren’t going to school in Nigeria – the equivalent of one in three children in the whole country.  And for those that do the quality is often very poor. A rapidly growing population has overwhelmed the public education system, and as a result class sizes can be as big as 80, teachers are not adequately trained, and students lack basics such as textbooks or pens. </a:t>
            </a:r>
          </a:p>
          <a:p>
            <a:endParaRPr lang="en-GB" sz="1200" kern="1200" baseline="0" dirty="0" smtClean="0">
              <a:solidFill>
                <a:schemeClr val="tx1"/>
              </a:solidFill>
              <a:effectLst/>
              <a:latin typeface="+mn-lt"/>
              <a:ea typeface="+mn-ea"/>
              <a:cs typeface="+mn-cs"/>
            </a:endParaRPr>
          </a:p>
          <a:p>
            <a:endParaRPr lang="en-GB" sz="1200" kern="1200" baseline="0" dirty="0" smtClean="0">
              <a:solidFill>
                <a:schemeClr val="tx1"/>
              </a:solidFill>
              <a:effectLst/>
              <a:latin typeface="+mn-lt"/>
              <a:ea typeface="+mn-ea"/>
              <a:cs typeface="+mn-cs"/>
            </a:endParaRPr>
          </a:p>
          <a:p>
            <a:r>
              <a:rPr lang="en-GB" sz="1200" kern="1200" baseline="0" dirty="0" smtClean="0">
                <a:solidFill>
                  <a:schemeClr val="tx1"/>
                </a:solidFill>
                <a:effectLst/>
                <a:latin typeface="+mn-lt"/>
                <a:ea typeface="+mn-ea"/>
                <a:cs typeface="+mn-cs"/>
              </a:rPr>
              <a:t>Screenshot: http://dailytrust.com.ng</a:t>
            </a:r>
          </a:p>
          <a:p>
            <a:endParaRPr lang="en-CA" baseline="0" dirty="0" smtClean="0"/>
          </a:p>
        </p:txBody>
      </p:sp>
      <p:sp>
        <p:nvSpPr>
          <p:cNvPr id="4" name="Slide Number Placeholder 3"/>
          <p:cNvSpPr>
            <a:spLocks noGrp="1"/>
          </p:cNvSpPr>
          <p:nvPr>
            <p:ph type="sldNum" sz="quarter" idx="10"/>
          </p:nvPr>
        </p:nvSpPr>
        <p:spPr/>
        <p:txBody>
          <a:bodyPr/>
          <a:lstStyle/>
          <a:p>
            <a:fld id="{B0C49585-9798-4C6B-91C0-88C23D723109}" type="slidenum">
              <a:rPr lang="en-CA" smtClean="0"/>
              <a:t>16</a:t>
            </a:fld>
            <a:endParaRPr lang="en-CA"/>
          </a:p>
        </p:txBody>
      </p:sp>
    </p:spTree>
    <p:extLst>
      <p:ext uri="{BB962C8B-B14F-4D97-AF65-F5344CB8AC3E}">
        <p14:creationId xmlns:p14="http://schemas.microsoft.com/office/powerpoint/2010/main" val="4132260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Tips from inspiring role models</a:t>
            </a:r>
            <a:r>
              <a:rPr lang="en-CA" b="1" baseline="0" dirty="0" smtClean="0"/>
              <a:t> ... </a:t>
            </a:r>
            <a:endParaRPr lang="en-CA" b="1" dirty="0" smtClean="0"/>
          </a:p>
          <a:p>
            <a:endParaRPr lang="en-CA" dirty="0" smtClean="0"/>
          </a:p>
          <a:p>
            <a:r>
              <a:rPr lang="en-CA" dirty="0" smtClean="0"/>
              <a:t>Do you know</a:t>
            </a:r>
            <a:r>
              <a:rPr lang="en-CA" baseline="0" dirty="0" smtClean="0"/>
              <a:t> who this is? </a:t>
            </a:r>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Malala </a:t>
            </a:r>
            <a:r>
              <a:rPr lang="en-CA" baseline="0" dirty="0" err="1" smtClean="0"/>
              <a:t>Yousoufzai</a:t>
            </a:r>
            <a:r>
              <a:rPr lang="en-CA" baseline="0" dirty="0" smtClean="0"/>
              <a:t> won the Nobel Peace Prize in 2014. She shocked the world in 2012 when she was shot in the head by a Taliban gunman</a:t>
            </a:r>
            <a:r>
              <a:rPr lang="en-CA" sz="1200" kern="1200" baseline="0" dirty="0" smtClean="0">
                <a:solidFill>
                  <a:schemeClr val="tx1"/>
                </a:solidFill>
                <a:effectLst/>
                <a:latin typeface="+mn-lt"/>
                <a:ea typeface="+mn-ea"/>
                <a:cs typeface="+mn-cs"/>
              </a:rPr>
              <a:t> i</a:t>
            </a:r>
            <a:r>
              <a:rPr lang="en-CA" sz="1200" kern="1200" dirty="0" smtClean="0">
                <a:solidFill>
                  <a:schemeClr val="tx1"/>
                </a:solidFill>
                <a:effectLst/>
                <a:latin typeface="+mn-lt"/>
                <a:ea typeface="+mn-ea"/>
                <a:cs typeface="+mn-cs"/>
              </a:rPr>
              <a:t>n response to her campaign against the destruction of girl schools in Pakistan. Since then, Malala has continued to campaign for girls’ education and is a supporter of Send My Friend to School. </a:t>
            </a:r>
          </a:p>
          <a:p>
            <a:endParaRPr lang="en-CA" dirty="0" smtClean="0"/>
          </a:p>
          <a:p>
            <a:r>
              <a:rPr lang="en-CA" sz="1200" kern="1200" dirty="0" smtClean="0">
                <a:solidFill>
                  <a:schemeClr val="tx1"/>
                </a:solidFill>
                <a:effectLst/>
                <a:latin typeface="+mn-lt"/>
                <a:ea typeface="+mn-ea"/>
                <a:cs typeface="+mn-cs"/>
              </a:rPr>
              <a:t>Every year hundreds of students and teachers are threatened, attacked or killed. Those</a:t>
            </a:r>
            <a:r>
              <a:rPr lang="en-CA" sz="1200" kern="1200" baseline="0" dirty="0" smtClean="0">
                <a:solidFill>
                  <a:schemeClr val="tx1"/>
                </a:solidFill>
                <a:effectLst/>
                <a:latin typeface="+mn-lt"/>
                <a:ea typeface="+mn-ea"/>
                <a:cs typeface="+mn-cs"/>
              </a:rPr>
              <a:t> like Malala who survive can teach us how to speak up.</a:t>
            </a:r>
          </a:p>
          <a:p>
            <a:endParaRPr lang="en-CA" sz="1200" kern="1200" baseline="0" dirty="0" smtClean="0">
              <a:solidFill>
                <a:schemeClr val="tx1"/>
              </a:solidFill>
              <a:effectLst/>
              <a:latin typeface="+mn-lt"/>
              <a:ea typeface="+mn-ea"/>
              <a:cs typeface="+mn-cs"/>
            </a:endParaRPr>
          </a:p>
          <a:p>
            <a:r>
              <a:rPr lang="en-CA" sz="1200" kern="1200" baseline="0" dirty="0" smtClean="0">
                <a:solidFill>
                  <a:schemeClr val="tx1"/>
                </a:solidFill>
                <a:effectLst/>
                <a:latin typeface="+mn-lt"/>
                <a:ea typeface="+mn-ea"/>
                <a:cs typeface="+mn-cs"/>
              </a:rPr>
              <a:t>Here are some quotes from Malala:</a:t>
            </a:r>
            <a:endParaRPr lang="en-CA" dirty="0" smtClean="0"/>
          </a:p>
          <a:p>
            <a:r>
              <a:rPr lang="en-GB" sz="1200" dirty="0" smtClean="0">
                <a:solidFill>
                  <a:srgbClr val="7030A0"/>
                </a:solidFill>
                <a:latin typeface="Cooper Black" pitchFamily="18" charset="0"/>
              </a:rPr>
              <a:t>“I speak, not for myself, but for those without voice to be heard…</a:t>
            </a:r>
          </a:p>
          <a:p>
            <a:endParaRPr lang="en-GB" sz="1200" dirty="0" smtClean="0">
              <a:solidFill>
                <a:srgbClr val="7030A0"/>
              </a:solidFill>
              <a:latin typeface="Cooper Black" pitchFamily="18" charset="0"/>
            </a:endParaRPr>
          </a:p>
          <a:p>
            <a:r>
              <a:rPr lang="en-GB" sz="1200" dirty="0" smtClean="0">
                <a:solidFill>
                  <a:srgbClr val="7030A0"/>
                </a:solidFill>
                <a:latin typeface="Cooper Black" pitchFamily="18" charset="0"/>
              </a:rPr>
              <a:t>“Let us pick up our books and pens. They are our most powerful weapons.</a:t>
            </a:r>
          </a:p>
          <a:p>
            <a:endParaRPr lang="en-GB" sz="1200" dirty="0" smtClean="0">
              <a:solidFill>
                <a:srgbClr val="7030A0"/>
              </a:solidFill>
              <a:latin typeface="Cooper Black" pitchFamily="18" charset="0"/>
            </a:endParaRPr>
          </a:p>
          <a:p>
            <a:r>
              <a:rPr lang="en-GB" sz="1200" dirty="0" smtClean="0">
                <a:solidFill>
                  <a:srgbClr val="7030A0"/>
                </a:solidFill>
                <a:latin typeface="Cooper Black" pitchFamily="18" charset="0"/>
              </a:rPr>
              <a:t>“One child, one teacher, one pen and one book can change the world. Education is the only solution. Education first.”</a:t>
            </a:r>
          </a:p>
          <a:p>
            <a:endParaRPr lang="en-CA" dirty="0" smtClean="0"/>
          </a:p>
          <a:p>
            <a:endParaRPr lang="en-CA" dirty="0" smtClean="0"/>
          </a:p>
          <a:p>
            <a:r>
              <a:rPr lang="en-CA" dirty="0" smtClean="0"/>
              <a:t>Photo: </a:t>
            </a:r>
            <a:r>
              <a:rPr lang="en-CA" dirty="0" err="1" smtClean="0"/>
              <a:t>ActionAid</a:t>
            </a:r>
            <a:r>
              <a:rPr lang="en-CA" baseline="0" dirty="0" smtClean="0"/>
              <a:t> </a:t>
            </a:r>
          </a:p>
          <a:p>
            <a:endParaRPr lang="en-CA" dirty="0" smtClean="0"/>
          </a:p>
        </p:txBody>
      </p:sp>
      <p:sp>
        <p:nvSpPr>
          <p:cNvPr id="4" name="Slide Number Placeholder 3"/>
          <p:cNvSpPr>
            <a:spLocks noGrp="1"/>
          </p:cNvSpPr>
          <p:nvPr>
            <p:ph type="sldNum" sz="quarter" idx="10"/>
          </p:nvPr>
        </p:nvSpPr>
        <p:spPr/>
        <p:txBody>
          <a:bodyPr/>
          <a:lstStyle/>
          <a:p>
            <a:fld id="{B0C49585-9798-4C6B-91C0-88C23D723109}" type="slidenum">
              <a:rPr lang="en-CA" smtClean="0"/>
              <a:t>17</a:t>
            </a:fld>
            <a:endParaRPr lang="en-CA"/>
          </a:p>
        </p:txBody>
      </p:sp>
    </p:spTree>
    <p:extLst>
      <p:ext uri="{BB962C8B-B14F-4D97-AF65-F5344CB8AC3E}">
        <p14:creationId xmlns:p14="http://schemas.microsoft.com/office/powerpoint/2010/main" val="4117828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Tips from inspiring role models</a:t>
            </a:r>
            <a:r>
              <a:rPr lang="en-CA" b="1" baseline="0" dirty="0" smtClean="0"/>
              <a:t> …</a:t>
            </a:r>
            <a:endParaRPr lang="en-CA" b="1" dirty="0" smtClean="0"/>
          </a:p>
          <a:p>
            <a:endParaRPr lang="en-CA" dirty="0" smtClean="0"/>
          </a:p>
          <a:p>
            <a:r>
              <a:rPr lang="en-CA" dirty="0" smtClean="0"/>
              <a:t>This photo</a:t>
            </a:r>
            <a:r>
              <a:rPr lang="en-CA" baseline="0" dirty="0" smtClean="0"/>
              <a:t> shows h</a:t>
            </a:r>
            <a:r>
              <a:rPr lang="en-CA" dirty="0" smtClean="0"/>
              <a:t>undreds of UK school students taking to the streets outside</a:t>
            </a:r>
            <a:r>
              <a:rPr lang="en-CA" baseline="0" dirty="0" smtClean="0"/>
              <a:t> Parliament in support of Malala. </a:t>
            </a:r>
          </a:p>
          <a:p>
            <a:endParaRPr lang="en-CA" baseline="0" dirty="0" smtClean="0"/>
          </a:p>
          <a:p>
            <a:r>
              <a:rPr lang="en-CA" baseline="0" dirty="0" smtClean="0"/>
              <a:t>Their message was clear: Speak up for the 58 million children missing out on school. Send My Friend to School! </a:t>
            </a:r>
          </a:p>
          <a:p>
            <a:endParaRPr lang="en-CA" baseline="0" dirty="0" smtClean="0"/>
          </a:p>
          <a:p>
            <a:r>
              <a:rPr lang="en-CA" dirty="0" smtClean="0"/>
              <a:t>If you were a world leader, what would</a:t>
            </a:r>
            <a:r>
              <a:rPr lang="en-CA" baseline="0" dirty="0" smtClean="0"/>
              <a:t> you say? </a:t>
            </a:r>
            <a:endParaRPr lang="en-CA" dirty="0" smtClean="0"/>
          </a:p>
          <a:p>
            <a:endParaRPr lang="en-CA" dirty="0" smtClean="0"/>
          </a:p>
          <a:p>
            <a:endParaRPr lang="en-CA" dirty="0" smtClean="0"/>
          </a:p>
          <a:p>
            <a:r>
              <a:rPr lang="en-CA" dirty="0" smtClean="0"/>
              <a:t>Photo: </a:t>
            </a:r>
            <a:r>
              <a:rPr lang="en-CA" sz="1200" b="0" i="0" kern="1200" dirty="0" smtClean="0">
                <a:solidFill>
                  <a:schemeClr val="tx1"/>
                </a:solidFill>
                <a:effectLst/>
                <a:latin typeface="+mn-lt"/>
                <a:ea typeface="+mn-ea"/>
                <a:cs typeface="+mn-cs"/>
              </a:rPr>
              <a:t>Mark </a:t>
            </a:r>
            <a:r>
              <a:rPr lang="en-CA" sz="1200" b="0" i="0" kern="1200" dirty="0" err="1" smtClean="0">
                <a:solidFill>
                  <a:schemeClr val="tx1"/>
                </a:solidFill>
                <a:effectLst/>
                <a:latin typeface="+mn-lt"/>
                <a:ea typeface="+mn-ea"/>
                <a:cs typeface="+mn-cs"/>
              </a:rPr>
              <a:t>Chilvers</a:t>
            </a:r>
            <a:r>
              <a:rPr lang="en-CA" sz="1200" b="0" i="0" kern="1200" dirty="0" smtClean="0">
                <a:solidFill>
                  <a:schemeClr val="tx1"/>
                </a:solidFill>
                <a:effectLst/>
                <a:latin typeface="+mn-lt"/>
                <a:ea typeface="+mn-ea"/>
                <a:cs typeface="+mn-cs"/>
              </a:rPr>
              <a:t>/</a:t>
            </a:r>
            <a:r>
              <a:rPr lang="en-CA" sz="1200" b="0" i="0" kern="1200" dirty="0" err="1" smtClean="0">
                <a:solidFill>
                  <a:schemeClr val="tx1"/>
                </a:solidFill>
                <a:effectLst/>
                <a:latin typeface="+mn-lt"/>
                <a:ea typeface="+mn-ea"/>
                <a:cs typeface="+mn-cs"/>
              </a:rPr>
              <a:t>ActionAid</a:t>
            </a:r>
            <a:endParaRPr lang="en-CA" dirty="0" smtClean="0"/>
          </a:p>
          <a:p>
            <a:endParaRPr lang="en-CA" dirty="0" smtClean="0"/>
          </a:p>
        </p:txBody>
      </p:sp>
      <p:sp>
        <p:nvSpPr>
          <p:cNvPr id="4" name="Slide Number Placeholder 3"/>
          <p:cNvSpPr>
            <a:spLocks noGrp="1"/>
          </p:cNvSpPr>
          <p:nvPr>
            <p:ph type="sldNum" sz="quarter" idx="10"/>
          </p:nvPr>
        </p:nvSpPr>
        <p:spPr/>
        <p:txBody>
          <a:bodyPr/>
          <a:lstStyle/>
          <a:p>
            <a:fld id="{B0C49585-9798-4C6B-91C0-88C23D723109}" type="slidenum">
              <a:rPr lang="en-CA" smtClean="0"/>
              <a:t>18</a:t>
            </a:fld>
            <a:endParaRPr lang="en-CA"/>
          </a:p>
        </p:txBody>
      </p:sp>
    </p:spTree>
    <p:extLst>
      <p:ext uri="{BB962C8B-B14F-4D97-AF65-F5344CB8AC3E}">
        <p14:creationId xmlns:p14="http://schemas.microsoft.com/office/powerpoint/2010/main" val="4117828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Tips from inspiring role models</a:t>
            </a:r>
            <a:r>
              <a:rPr lang="en-CA" b="1" baseline="0" dirty="0" smtClean="0"/>
              <a:t> … </a:t>
            </a:r>
            <a:endParaRPr lang="en-CA" b="1" dirty="0" smtClean="0"/>
          </a:p>
          <a:p>
            <a:endParaRPr lang="en-CA" dirty="0" smtClean="0"/>
          </a:p>
          <a:p>
            <a:r>
              <a:rPr lang="en-CA" dirty="0" smtClean="0"/>
              <a:t>Meet </a:t>
            </a:r>
            <a:r>
              <a:rPr lang="en-CA" dirty="0" err="1" smtClean="0"/>
              <a:t>Yasir</a:t>
            </a:r>
            <a:r>
              <a:rPr lang="en-CA" baseline="0" dirty="0" smtClean="0"/>
              <a:t> </a:t>
            </a:r>
            <a:r>
              <a:rPr lang="en-CA" baseline="0" dirty="0" err="1" smtClean="0"/>
              <a:t>Yeahia</a:t>
            </a:r>
            <a:r>
              <a:rPr lang="en-CA" baseline="0" dirty="0" smtClean="0"/>
              <a:t> (pictured to the left of Mike Gapes MP for Ilford South, and </a:t>
            </a:r>
            <a:r>
              <a:rPr lang="en-CA" baseline="0" dirty="0" err="1" smtClean="0"/>
              <a:t>Navdeep</a:t>
            </a:r>
            <a:r>
              <a:rPr lang="en-CA" baseline="0" dirty="0" smtClean="0"/>
              <a:t> </a:t>
            </a:r>
            <a:r>
              <a:rPr lang="en-CA" baseline="0" dirty="0" err="1" smtClean="0"/>
              <a:t>Bual</a:t>
            </a:r>
            <a:r>
              <a:rPr lang="en-CA" baseline="0" dirty="0" smtClean="0"/>
              <a:t>). </a:t>
            </a:r>
            <a:r>
              <a:rPr lang="en-CA" baseline="0" dirty="0" err="1" smtClean="0"/>
              <a:t>Yasir</a:t>
            </a:r>
            <a:r>
              <a:rPr lang="en-CA" baseline="0" dirty="0" smtClean="0"/>
              <a:t> and </a:t>
            </a:r>
            <a:r>
              <a:rPr lang="en-CA" baseline="0" dirty="0" err="1" smtClean="0"/>
              <a:t>Navdeep</a:t>
            </a:r>
            <a:r>
              <a:rPr lang="en-CA" baseline="0" dirty="0" smtClean="0"/>
              <a:t> used to go to Seven Kings School in Essex and were Young Ambassadors for Send My Friend to School in 2011. </a:t>
            </a:r>
          </a:p>
          <a:p>
            <a:endParaRPr lang="en-CA" baseline="0" dirty="0" smtClean="0"/>
          </a:p>
          <a:p>
            <a:r>
              <a:rPr lang="en-CA" baseline="0" dirty="0" smtClean="0"/>
              <a:t>During this time, </a:t>
            </a:r>
            <a:r>
              <a:rPr lang="en-CA" baseline="0" dirty="0" err="1" smtClean="0"/>
              <a:t>Yasir</a:t>
            </a:r>
            <a:r>
              <a:rPr lang="en-CA" baseline="0" dirty="0" smtClean="0"/>
              <a:t> and </a:t>
            </a:r>
            <a:r>
              <a:rPr lang="en-CA" baseline="0" dirty="0" err="1" smtClean="0"/>
              <a:t>Navdeep</a:t>
            </a:r>
            <a:r>
              <a:rPr lang="en-CA" baseline="0" dirty="0" smtClean="0"/>
              <a:t> visited education projects in Guatemala, met leading politicians, and brought </a:t>
            </a:r>
            <a:r>
              <a:rPr lang="en-CA" sz="1200" b="0" i="0" kern="1200" dirty="0" smtClean="0">
                <a:solidFill>
                  <a:schemeClr val="tx1"/>
                </a:solidFill>
                <a:effectLst/>
                <a:latin typeface="+mn-lt"/>
                <a:ea typeface="+mn-ea"/>
                <a:cs typeface="+mn-cs"/>
              </a:rPr>
              <a:t>parliamentarians and schools together at an exhibition in The House of Commons. </a:t>
            </a:r>
            <a:r>
              <a:rPr lang="en-CA" sz="1200" b="0" i="0" kern="1200" dirty="0" err="1" smtClean="0">
                <a:solidFill>
                  <a:schemeClr val="tx1"/>
                </a:solidFill>
                <a:effectLst/>
                <a:latin typeface="+mn-lt"/>
                <a:ea typeface="+mn-ea"/>
                <a:cs typeface="+mn-cs"/>
              </a:rPr>
              <a:t>Yasia</a:t>
            </a:r>
            <a:r>
              <a:rPr lang="en-CA" sz="1200" b="0" i="0" kern="1200" dirty="0" smtClean="0">
                <a:solidFill>
                  <a:schemeClr val="tx1"/>
                </a:solidFill>
                <a:effectLst/>
                <a:latin typeface="+mn-lt"/>
                <a:ea typeface="+mn-ea"/>
                <a:cs typeface="+mn-cs"/>
              </a:rPr>
              <a:t> is currently</a:t>
            </a:r>
            <a:r>
              <a:rPr lang="en-CA" sz="1200" b="0" i="0" kern="1200" baseline="0" dirty="0" smtClean="0">
                <a:solidFill>
                  <a:schemeClr val="tx1"/>
                </a:solidFill>
                <a:effectLst/>
                <a:latin typeface="+mn-lt"/>
                <a:ea typeface="+mn-ea"/>
                <a:cs typeface="+mn-cs"/>
              </a:rPr>
              <a:t> studying for a degree in politics at Queen Mary University in London and has lots of tips on how to bring about change. </a:t>
            </a:r>
            <a:endParaRPr lang="en-CA" sz="1200" b="0" i="0" kern="1200" dirty="0" smtClean="0">
              <a:solidFill>
                <a:schemeClr val="tx1"/>
              </a:solidFill>
              <a:effectLst/>
              <a:latin typeface="+mn-lt"/>
              <a:ea typeface="+mn-ea"/>
              <a:cs typeface="+mn-cs"/>
            </a:endParaRPr>
          </a:p>
          <a:p>
            <a:endParaRPr lang="en-CA" sz="1200" b="0" i="0" kern="1200" dirty="0" smtClean="0">
              <a:solidFill>
                <a:schemeClr val="tx1"/>
              </a:solidFill>
              <a:effectLst/>
              <a:latin typeface="+mn-lt"/>
              <a:ea typeface="+mn-ea"/>
              <a:cs typeface="+mn-cs"/>
            </a:endParaRPr>
          </a:p>
          <a:p>
            <a:r>
              <a:rPr lang="en-CA" sz="1200" b="0" i="0" kern="1200" dirty="0" smtClean="0">
                <a:solidFill>
                  <a:schemeClr val="tx1"/>
                </a:solidFill>
                <a:effectLst/>
                <a:latin typeface="+mn-lt"/>
                <a:ea typeface="+mn-ea"/>
                <a:cs typeface="+mn-cs"/>
              </a:rPr>
              <a:t>Photo: Mark </a:t>
            </a:r>
            <a:r>
              <a:rPr lang="en-CA" sz="1200" b="0" i="0" kern="1200" dirty="0" err="1" smtClean="0">
                <a:solidFill>
                  <a:schemeClr val="tx1"/>
                </a:solidFill>
                <a:effectLst/>
                <a:latin typeface="+mn-lt"/>
                <a:ea typeface="+mn-ea"/>
                <a:cs typeface="+mn-cs"/>
              </a:rPr>
              <a:t>Chilvers</a:t>
            </a:r>
            <a:r>
              <a:rPr lang="en-CA" sz="1200" b="0" i="0" kern="1200" dirty="0" smtClean="0">
                <a:solidFill>
                  <a:schemeClr val="tx1"/>
                </a:solidFill>
                <a:effectLst/>
                <a:latin typeface="+mn-lt"/>
                <a:ea typeface="+mn-ea"/>
                <a:cs typeface="+mn-cs"/>
              </a:rPr>
              <a:t>/</a:t>
            </a:r>
            <a:r>
              <a:rPr lang="en-CA" sz="1200" b="0" i="0" kern="1200" dirty="0" err="1" smtClean="0">
                <a:solidFill>
                  <a:schemeClr val="tx1"/>
                </a:solidFill>
                <a:effectLst/>
                <a:latin typeface="+mn-lt"/>
                <a:ea typeface="+mn-ea"/>
                <a:cs typeface="+mn-cs"/>
              </a:rPr>
              <a:t>ActionAid</a:t>
            </a:r>
            <a:r>
              <a:rPr lang="en-CA" sz="1200" b="0" i="0" kern="1200" dirty="0" smtClean="0">
                <a:solidFill>
                  <a:schemeClr val="tx1"/>
                </a:solidFill>
                <a:effectLst/>
                <a:latin typeface="+mn-lt"/>
                <a:ea typeface="+mn-ea"/>
                <a:cs typeface="+mn-cs"/>
              </a:rPr>
              <a:t> </a:t>
            </a:r>
          </a:p>
          <a:p>
            <a:endParaRPr lang="en-CA" dirty="0" smtClean="0"/>
          </a:p>
        </p:txBody>
      </p:sp>
      <p:sp>
        <p:nvSpPr>
          <p:cNvPr id="4" name="Slide Number Placeholder 3"/>
          <p:cNvSpPr>
            <a:spLocks noGrp="1"/>
          </p:cNvSpPr>
          <p:nvPr>
            <p:ph type="sldNum" sz="quarter" idx="10"/>
          </p:nvPr>
        </p:nvSpPr>
        <p:spPr/>
        <p:txBody>
          <a:bodyPr/>
          <a:lstStyle/>
          <a:p>
            <a:fld id="{B0C49585-9798-4C6B-91C0-88C23D723109}" type="slidenum">
              <a:rPr lang="en-CA" smtClean="0"/>
              <a:t>19</a:t>
            </a:fld>
            <a:endParaRPr lang="en-CA"/>
          </a:p>
        </p:txBody>
      </p:sp>
    </p:spTree>
    <p:extLst>
      <p:ext uri="{BB962C8B-B14F-4D97-AF65-F5344CB8AC3E}">
        <p14:creationId xmlns:p14="http://schemas.microsoft.com/office/powerpoint/2010/main" val="4117828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Why is</a:t>
            </a:r>
            <a:r>
              <a:rPr lang="en-CA" b="1" baseline="0" dirty="0" smtClean="0"/>
              <a:t> 2015 a milestone year? </a:t>
            </a:r>
          </a:p>
          <a:p>
            <a:endParaRPr lang="en-CA" dirty="0" smtClean="0"/>
          </a:p>
          <a:p>
            <a:r>
              <a:rPr lang="en-CA" dirty="0" smtClean="0"/>
              <a:t>2015 is the year</a:t>
            </a:r>
            <a:r>
              <a:rPr lang="en-CA" baseline="0" dirty="0" smtClean="0"/>
              <a:t> that </a:t>
            </a:r>
            <a:r>
              <a:rPr lang="en-CA" baseline="0" dirty="0" err="1" smtClean="0"/>
              <a:t>Jemimah</a:t>
            </a:r>
            <a:r>
              <a:rPr lang="en-CA" baseline="0" dirty="0" smtClean="0"/>
              <a:t> </a:t>
            </a:r>
            <a:r>
              <a:rPr lang="en-CA" baseline="0" dirty="0" err="1" smtClean="0"/>
              <a:t>Belus</a:t>
            </a:r>
            <a:r>
              <a:rPr lang="en-CA" baseline="0" dirty="0" smtClean="0"/>
              <a:t> (on the right) went back to school. </a:t>
            </a:r>
            <a:endParaRPr lang="en-CA" dirty="0" smtClean="0"/>
          </a:p>
          <a:p>
            <a:endParaRPr lang="en-US"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She</a:t>
            </a:r>
            <a:r>
              <a:rPr lang="en-CA" sz="1200" kern="1200" baseline="0" dirty="0" smtClean="0">
                <a:solidFill>
                  <a:schemeClr val="tx1"/>
                </a:solidFill>
                <a:effectLst/>
                <a:latin typeface="+mn-lt"/>
                <a:ea typeface="+mn-ea"/>
                <a:cs typeface="+mn-cs"/>
              </a:rPr>
              <a:t> is twenty four years old and dropped out of school nine years ago when she became pregnant. </a:t>
            </a:r>
          </a:p>
          <a:p>
            <a:endParaRPr lang="en-CA"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Simon Abigail</a:t>
            </a:r>
            <a:r>
              <a:rPr lang="en-US" sz="1200" kern="1200" baseline="0" dirty="0" smtClean="0">
                <a:solidFill>
                  <a:schemeClr val="tx1"/>
                </a:solidFill>
                <a:effectLst/>
                <a:latin typeface="+mn-lt"/>
                <a:ea typeface="+mn-ea"/>
                <a:cs typeface="+mn-cs"/>
              </a:rPr>
              <a:t> (on the left)</a:t>
            </a:r>
            <a:r>
              <a:rPr lang="en-US" sz="1200" kern="1200" dirty="0" smtClean="0">
                <a:solidFill>
                  <a:schemeClr val="tx1"/>
                </a:solidFill>
                <a:effectLst/>
                <a:latin typeface="+mn-lt"/>
                <a:ea typeface="+mn-ea"/>
                <a:cs typeface="+mn-cs"/>
              </a:rPr>
              <a:t> persuaded </a:t>
            </a:r>
            <a:r>
              <a:rPr lang="en-US" sz="1200" kern="1200" dirty="0" err="1" smtClean="0">
                <a:solidFill>
                  <a:schemeClr val="tx1"/>
                </a:solidFill>
                <a:effectLst/>
                <a:latin typeface="+mn-lt"/>
                <a:ea typeface="+mn-ea"/>
                <a:cs typeface="+mn-cs"/>
              </a:rPr>
              <a:t>Jemimah</a:t>
            </a:r>
            <a:r>
              <a:rPr lang="en-US" sz="1200" kern="1200" dirty="0" smtClean="0">
                <a:solidFill>
                  <a:schemeClr val="tx1"/>
                </a:solidFill>
                <a:effectLst/>
                <a:latin typeface="+mn-lt"/>
                <a:ea typeface="+mn-ea"/>
                <a:cs typeface="+mn-cs"/>
              </a:rPr>
              <a:t> to return to school.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Simon Abigail</a:t>
            </a:r>
            <a:r>
              <a:rPr lang="en-US" sz="1200" kern="1200" baseline="0" dirty="0" smtClean="0">
                <a:solidFill>
                  <a:schemeClr val="tx1"/>
                </a:solidFill>
                <a:effectLst/>
                <a:latin typeface="+mn-lt"/>
                <a:ea typeface="+mn-ea"/>
                <a:cs typeface="+mn-cs"/>
              </a:rPr>
              <a:t> is one of the Girls’ Club leaders in </a:t>
            </a:r>
            <a:r>
              <a:rPr lang="en-US" sz="1200" kern="1200" baseline="0" dirty="0" err="1" smtClean="0">
                <a:solidFill>
                  <a:schemeClr val="tx1"/>
                </a:solidFill>
                <a:effectLst/>
                <a:latin typeface="+mn-lt"/>
                <a:ea typeface="+mn-ea"/>
                <a:cs typeface="+mn-cs"/>
              </a:rPr>
              <a:t>Manchok</a:t>
            </a:r>
            <a:r>
              <a:rPr lang="en-US" sz="1200" kern="1200" baseline="0" dirty="0" smtClean="0">
                <a:solidFill>
                  <a:schemeClr val="tx1"/>
                </a:solidFill>
                <a:effectLst/>
                <a:latin typeface="+mn-lt"/>
                <a:ea typeface="+mn-ea"/>
                <a:cs typeface="+mn-cs"/>
              </a:rPr>
              <a:t>, an area of central Nigeria, West Africa. She told us that even though girls’ safety is an issue here, the</a:t>
            </a:r>
            <a:r>
              <a:rPr lang="en-US" sz="1200" kern="1200" dirty="0" smtClean="0">
                <a:solidFill>
                  <a:schemeClr val="tx1"/>
                </a:solidFill>
                <a:effectLst/>
                <a:latin typeface="+mn-lt"/>
                <a:ea typeface="+mn-ea"/>
                <a:cs typeface="+mn-cs"/>
              </a:rPr>
              <a:t> biggest problem is still poverty:</a:t>
            </a:r>
            <a:r>
              <a:rPr lang="en-CA"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 normally feel on top of the world; I normally feel happy to see I convince a girl to come to school. My proudest moment is that I </a:t>
            </a:r>
            <a:r>
              <a:rPr lang="en-US" sz="1200" b="0" kern="1200" dirty="0" smtClean="0">
                <a:solidFill>
                  <a:schemeClr val="tx1"/>
                </a:solidFill>
                <a:effectLst/>
                <a:latin typeface="+mn-lt"/>
                <a:ea typeface="+mn-ea"/>
                <a:cs typeface="+mn-cs"/>
              </a:rPr>
              <a:t>advised a girl, named </a:t>
            </a:r>
            <a:r>
              <a:rPr lang="en-US" sz="1200" b="0" kern="1200" dirty="0" err="1" smtClean="0">
                <a:solidFill>
                  <a:schemeClr val="tx1"/>
                </a:solidFill>
                <a:effectLst/>
                <a:latin typeface="+mn-lt"/>
                <a:ea typeface="+mn-ea"/>
                <a:cs typeface="+mn-cs"/>
              </a:rPr>
              <a:t>Jemimah</a:t>
            </a:r>
            <a:r>
              <a:rPr lang="en-US" sz="1200" b="0" kern="1200" dirty="0" smtClean="0">
                <a:solidFill>
                  <a:schemeClr val="tx1"/>
                </a:solidFill>
                <a:effectLst/>
                <a:latin typeface="+mn-lt"/>
                <a:ea typeface="+mn-ea"/>
                <a:cs typeface="+mn-cs"/>
              </a:rPr>
              <a:t>. I visited her and advised her that she should try her best to come to school because she needs to be educated.”</a:t>
            </a:r>
            <a:endParaRPr lang="en-CA" sz="1200" b="0" kern="1200" dirty="0" smtClean="0">
              <a:solidFill>
                <a:schemeClr val="tx1"/>
              </a:solidFill>
              <a:effectLst/>
              <a:latin typeface="+mn-lt"/>
              <a:ea typeface="+mn-ea"/>
              <a:cs typeface="+mn-cs"/>
            </a:endParaRPr>
          </a:p>
          <a:p>
            <a:endParaRPr lang="en-CA" baseline="0" dirty="0" smtClean="0"/>
          </a:p>
          <a:p>
            <a:pPr algn="just"/>
            <a:r>
              <a:rPr lang="en-CA" baseline="0" dirty="0" smtClean="0"/>
              <a:t>Photo: Jon Hughes/</a:t>
            </a:r>
            <a:r>
              <a:rPr lang="en-CA" baseline="0" dirty="0" err="1" smtClean="0"/>
              <a:t>ActionAid</a:t>
            </a:r>
            <a:r>
              <a:rPr lang="en-CA" baseline="0" dirty="0" smtClean="0"/>
              <a:t> </a:t>
            </a:r>
          </a:p>
          <a:p>
            <a:pPr algn="just"/>
            <a:endParaRPr lang="en-CA" baseline="0" dirty="0" smtClean="0"/>
          </a:p>
        </p:txBody>
      </p:sp>
      <p:sp>
        <p:nvSpPr>
          <p:cNvPr id="4" name="Slide Number Placeholder 3"/>
          <p:cNvSpPr>
            <a:spLocks noGrp="1"/>
          </p:cNvSpPr>
          <p:nvPr>
            <p:ph type="sldNum" sz="quarter" idx="10"/>
          </p:nvPr>
        </p:nvSpPr>
        <p:spPr/>
        <p:txBody>
          <a:bodyPr/>
          <a:lstStyle/>
          <a:p>
            <a:fld id="{B0C49585-9798-4C6B-91C0-88C23D723109}" type="slidenum">
              <a:rPr lang="en-CA" smtClean="0"/>
              <a:t>2</a:t>
            </a:fld>
            <a:endParaRPr lang="en-CA"/>
          </a:p>
        </p:txBody>
      </p:sp>
    </p:spTree>
    <p:extLst>
      <p:ext uri="{BB962C8B-B14F-4D97-AF65-F5344CB8AC3E}">
        <p14:creationId xmlns:p14="http://schemas.microsoft.com/office/powerpoint/2010/main" val="4132260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Tips from inspiring role models</a:t>
            </a:r>
            <a:r>
              <a:rPr lang="en-CA" b="1" baseline="0" dirty="0" smtClean="0"/>
              <a:t> … </a:t>
            </a:r>
            <a:endParaRPr lang="en-CA" b="1" dirty="0" smtClean="0"/>
          </a:p>
          <a:p>
            <a:endParaRPr lang="en-CA" dirty="0" smtClean="0"/>
          </a:p>
          <a:p>
            <a:r>
              <a:rPr lang="en-CA" dirty="0" smtClean="0"/>
              <a:t>These</a:t>
            </a:r>
            <a:r>
              <a:rPr lang="en-CA" baseline="0" dirty="0" smtClean="0"/>
              <a:t> students are mapping all the different ways they can get their messages to world leaders. </a:t>
            </a:r>
          </a:p>
          <a:p>
            <a:endParaRPr lang="en-CA" baseline="0" dirty="0" smtClean="0"/>
          </a:p>
          <a:p>
            <a:r>
              <a:rPr lang="en-CA" baseline="0" dirty="0" smtClean="0"/>
              <a:t>They are also discussing what they would do if they were world leaders. </a:t>
            </a:r>
            <a:endParaRPr lang="en-CA" dirty="0" smtClean="0"/>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Yasir</a:t>
            </a:r>
            <a:r>
              <a:rPr lang="en-US" sz="1200" kern="1200" dirty="0" smtClean="0">
                <a:solidFill>
                  <a:schemeClr val="tx1"/>
                </a:solidFill>
                <a:effectLst/>
                <a:latin typeface="+mn-lt"/>
                <a:ea typeface="+mn-ea"/>
                <a:cs typeface="+mn-cs"/>
              </a:rPr>
              <a:t> says: “If I were a world leader I’d make sure that the Sustainable Development Goals are enforced. The main problem with the Millennium Development Goals of 2000 was that they didn’t have any way of monitoring success and then holding countries to account. I think this time they should have targets for every couple of years, for example, they should reduce the number of children out of school from 58 million in 2015 to 50 in 2017, and 40 by 2020. I think they should also be able to find ways of putting pressure on countries that aren’t living up to their promises. I think this time round enforcement is the most important issue!”</a:t>
            </a:r>
            <a:endParaRPr lang="en-CA" sz="1200" kern="1200" dirty="0" smtClean="0">
              <a:solidFill>
                <a:schemeClr val="tx1"/>
              </a:solidFill>
              <a:effectLst/>
              <a:latin typeface="+mn-lt"/>
              <a:ea typeface="+mn-ea"/>
              <a:cs typeface="+mn-cs"/>
            </a:endParaRPr>
          </a:p>
          <a:p>
            <a:endParaRPr lang="en-CA" dirty="0" smtClean="0"/>
          </a:p>
          <a:p>
            <a:endParaRPr lang="en-CA" dirty="0" smtClean="0"/>
          </a:p>
          <a:p>
            <a:r>
              <a:rPr lang="en-CA" dirty="0" smtClean="0"/>
              <a:t>Photo: </a:t>
            </a:r>
            <a:r>
              <a:rPr lang="en-CA" sz="1200" b="0" i="0" kern="1200" dirty="0" smtClean="0">
                <a:solidFill>
                  <a:schemeClr val="tx1"/>
                </a:solidFill>
                <a:effectLst/>
                <a:latin typeface="+mn-lt"/>
                <a:ea typeface="+mn-ea"/>
                <a:cs typeface="+mn-cs"/>
              </a:rPr>
              <a:t>Mark </a:t>
            </a:r>
            <a:r>
              <a:rPr lang="en-CA" sz="1200" b="0" i="0" kern="1200" dirty="0" err="1" smtClean="0">
                <a:solidFill>
                  <a:schemeClr val="tx1"/>
                </a:solidFill>
                <a:effectLst/>
                <a:latin typeface="+mn-lt"/>
                <a:ea typeface="+mn-ea"/>
                <a:cs typeface="+mn-cs"/>
              </a:rPr>
              <a:t>Chilvers</a:t>
            </a:r>
            <a:r>
              <a:rPr lang="en-CA" sz="1200" b="0" i="0" kern="1200" dirty="0" smtClean="0">
                <a:solidFill>
                  <a:schemeClr val="tx1"/>
                </a:solidFill>
                <a:effectLst/>
                <a:latin typeface="+mn-lt"/>
                <a:ea typeface="+mn-ea"/>
                <a:cs typeface="+mn-cs"/>
              </a:rPr>
              <a:t>/</a:t>
            </a:r>
            <a:r>
              <a:rPr lang="en-CA" sz="1200" b="0" i="0" kern="1200" dirty="0" err="1" smtClean="0">
                <a:solidFill>
                  <a:schemeClr val="tx1"/>
                </a:solidFill>
                <a:effectLst/>
                <a:latin typeface="+mn-lt"/>
                <a:ea typeface="+mn-ea"/>
                <a:cs typeface="+mn-cs"/>
              </a:rPr>
              <a:t>ActionAid</a:t>
            </a:r>
            <a:endParaRPr lang="en-CA" sz="1200" b="0" i="0" kern="1200" dirty="0" smtClean="0">
              <a:solidFill>
                <a:schemeClr val="tx1"/>
              </a:solidFill>
              <a:effectLst/>
              <a:latin typeface="+mn-lt"/>
              <a:ea typeface="+mn-ea"/>
              <a:cs typeface="+mn-cs"/>
            </a:endParaRPr>
          </a:p>
          <a:p>
            <a:endParaRPr lang="en-CA" dirty="0" smtClean="0"/>
          </a:p>
        </p:txBody>
      </p:sp>
      <p:sp>
        <p:nvSpPr>
          <p:cNvPr id="4" name="Slide Number Placeholder 3"/>
          <p:cNvSpPr>
            <a:spLocks noGrp="1"/>
          </p:cNvSpPr>
          <p:nvPr>
            <p:ph type="sldNum" sz="quarter" idx="10"/>
          </p:nvPr>
        </p:nvSpPr>
        <p:spPr/>
        <p:txBody>
          <a:bodyPr/>
          <a:lstStyle/>
          <a:p>
            <a:fld id="{B0C49585-9798-4C6B-91C0-88C23D723109}" type="slidenum">
              <a:rPr lang="en-CA" smtClean="0"/>
              <a:t>20</a:t>
            </a:fld>
            <a:endParaRPr lang="en-CA"/>
          </a:p>
        </p:txBody>
      </p:sp>
    </p:spTree>
    <p:extLst>
      <p:ext uri="{BB962C8B-B14F-4D97-AF65-F5344CB8AC3E}">
        <p14:creationId xmlns:p14="http://schemas.microsoft.com/office/powerpoint/2010/main" val="4117828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baseline="0" dirty="0" smtClean="0"/>
              <a:t>If I were a world leader … </a:t>
            </a:r>
          </a:p>
          <a:p>
            <a:endParaRPr lang="en-CA" baseline="0" dirty="0" smtClean="0"/>
          </a:p>
          <a:p>
            <a:r>
              <a:rPr lang="en-GB" altLang="en-US" dirty="0" smtClean="0"/>
              <a:t>Imagine again</a:t>
            </a:r>
            <a:r>
              <a:rPr lang="en-GB" altLang="en-US" baseline="0" dirty="0" smtClean="0"/>
              <a:t> that you are a world leader. What are you going to do to get ALL children into school? </a:t>
            </a:r>
            <a:endParaRPr lang="en-GB" altLang="en-US" dirty="0" smtClean="0"/>
          </a:p>
          <a:p>
            <a:endParaRPr lang="en-GB" altLang="en-US" dirty="0" smtClean="0"/>
          </a:p>
          <a:p>
            <a:r>
              <a:rPr lang="en-GB" altLang="en-US" dirty="0" smtClean="0"/>
              <a:t>Remember, when we join together we can have more impact than when we act alone, and your school is one of thousands of schools across the UK taking part. </a:t>
            </a:r>
          </a:p>
          <a:p>
            <a:endParaRPr lang="en-GB" baseline="0" dirty="0" smtClean="0"/>
          </a:p>
          <a:p>
            <a:r>
              <a:rPr lang="en-GB" baseline="0" dirty="0" smtClean="0"/>
              <a:t>Good luck! </a:t>
            </a:r>
          </a:p>
          <a:p>
            <a:endParaRPr lang="en-GB" baseline="0" dirty="0" smtClean="0"/>
          </a:p>
          <a:p>
            <a:r>
              <a:rPr lang="en-GB" baseline="0" dirty="0" smtClean="0"/>
              <a:t>We’ll leave you with a tip from a long time supporter of Send My Friend to School - a role model and world leader – Nelson Mandela</a:t>
            </a:r>
            <a:r>
              <a:rPr lang="en-CA" baseline="0" dirty="0" smtClean="0"/>
              <a:t>: </a:t>
            </a:r>
            <a:r>
              <a:rPr lang="en-GB" altLang="en-US" sz="1200" dirty="0" smtClean="0">
                <a:cs typeface="Helvetica" pitchFamily="34" charset="0"/>
              </a:rPr>
              <a:t>“You might think you are powerless, but if all the children of Britain act together you can be more powerful than any government. Together, you can be the generation that sees every child gets the education that is their right.”</a:t>
            </a:r>
          </a:p>
          <a:p>
            <a:endParaRPr lang="en-GB" altLang="en-US" sz="1200" dirty="0" smtClean="0">
              <a:cs typeface="Helvetica" pitchFamily="34" charset="0"/>
            </a:endParaRPr>
          </a:p>
          <a:p>
            <a:endParaRPr lang="en-GB" altLang="en-US" sz="1200" dirty="0" smtClean="0">
              <a:cs typeface="Helvetica"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Photo: Send My Friend to School 2015</a:t>
            </a:r>
          </a:p>
          <a:p>
            <a:endParaRPr lang="en-GB" altLang="en-US" sz="1200" dirty="0" smtClean="0">
              <a:cs typeface="Helvetica" pitchFamily="34" charset="0"/>
            </a:endParaRPr>
          </a:p>
        </p:txBody>
      </p:sp>
      <p:sp>
        <p:nvSpPr>
          <p:cNvPr id="4" name="Slide Number Placeholder 3"/>
          <p:cNvSpPr>
            <a:spLocks noGrp="1"/>
          </p:cNvSpPr>
          <p:nvPr>
            <p:ph type="sldNum" sz="quarter" idx="10"/>
          </p:nvPr>
        </p:nvSpPr>
        <p:spPr/>
        <p:txBody>
          <a:bodyPr/>
          <a:lstStyle/>
          <a:p>
            <a:fld id="{B0C49585-9798-4C6B-91C0-88C23D723109}" type="slidenum">
              <a:rPr lang="en-CA" smtClean="0"/>
              <a:t>21</a:t>
            </a:fld>
            <a:endParaRPr lang="en-CA"/>
          </a:p>
        </p:txBody>
      </p:sp>
    </p:spTree>
    <p:extLst>
      <p:ext uri="{BB962C8B-B14F-4D97-AF65-F5344CB8AC3E}">
        <p14:creationId xmlns:p14="http://schemas.microsoft.com/office/powerpoint/2010/main" val="4132260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Why is</a:t>
            </a:r>
            <a:r>
              <a:rPr lang="en-CA" b="1" baseline="0" dirty="0" smtClean="0"/>
              <a:t> 2015 a milestone year? </a:t>
            </a:r>
          </a:p>
          <a:p>
            <a:endParaRPr lang="en-CA" dirty="0" smtClean="0"/>
          </a:p>
          <a:p>
            <a:r>
              <a:rPr lang="en-CA" dirty="0" smtClean="0"/>
              <a:t>2015 is also the year in which </a:t>
            </a:r>
            <a:r>
              <a:rPr lang="en-CA" dirty="0" err="1" smtClean="0"/>
              <a:t>Jemimah</a:t>
            </a:r>
            <a:r>
              <a:rPr lang="en-CA" dirty="0" smtClean="0"/>
              <a:t> is also helping her daughter Jessica to read and write. </a:t>
            </a:r>
          </a:p>
          <a:p>
            <a:endParaRPr lang="en-CA" dirty="0" smtClean="0"/>
          </a:p>
          <a:p>
            <a:r>
              <a:rPr lang="en-CA" dirty="0" err="1" smtClean="0"/>
              <a:t>Jemimah</a:t>
            </a:r>
            <a:r>
              <a:rPr lang="en-CA" baseline="0" dirty="0" smtClean="0"/>
              <a:t> is proud to be a part of the</a:t>
            </a:r>
            <a:r>
              <a:rPr lang="en-US" sz="1200" kern="1200" dirty="0" smtClean="0">
                <a:solidFill>
                  <a:schemeClr val="tx1"/>
                </a:solidFill>
                <a:effectLst/>
                <a:latin typeface="+mn-lt"/>
                <a:ea typeface="+mn-ea"/>
                <a:cs typeface="+mn-cs"/>
              </a:rPr>
              <a:t> Girls Club. She says, these girls are confident and proud of who they are. They want to go on and fulfil their potential; not only for themselves but for their families, communities and country. </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Jemimah</a:t>
            </a:r>
            <a:r>
              <a:rPr lang="en-US" sz="1200" kern="1200" baseline="0" dirty="0" smtClean="0">
                <a:solidFill>
                  <a:schemeClr val="tx1"/>
                </a:solidFill>
                <a:effectLst/>
                <a:latin typeface="+mn-lt"/>
                <a:ea typeface="+mn-ea"/>
                <a:cs typeface="+mn-cs"/>
              </a:rPr>
              <a:t> wants to see a renewed commitment from world leaders to get ALL children into school in 2015. </a:t>
            </a:r>
          </a:p>
          <a:p>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Photo: Jon Hughes/</a:t>
            </a:r>
            <a:r>
              <a:rPr lang="en-CA" baseline="0" dirty="0" err="1" smtClean="0"/>
              <a:t>ActionAid</a:t>
            </a:r>
            <a:r>
              <a:rPr lang="en-CA" baseline="0" dirty="0" smtClean="0"/>
              <a:t> </a:t>
            </a:r>
          </a:p>
          <a:p>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C49585-9798-4C6B-91C0-88C23D723109}" type="slidenum">
              <a:rPr lang="en-CA" smtClean="0"/>
              <a:t>3</a:t>
            </a:fld>
            <a:endParaRPr lang="en-CA"/>
          </a:p>
        </p:txBody>
      </p:sp>
    </p:spTree>
    <p:extLst>
      <p:ext uri="{BB962C8B-B14F-4D97-AF65-F5344CB8AC3E}">
        <p14:creationId xmlns:p14="http://schemas.microsoft.com/office/powerpoint/2010/main" val="4132260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Why is</a:t>
            </a:r>
            <a:r>
              <a:rPr lang="en-CA" b="1" baseline="0" dirty="0" smtClean="0"/>
              <a:t> 2015 a milestone year? </a:t>
            </a:r>
          </a:p>
          <a:p>
            <a:endParaRPr lang="en-CA" dirty="0" smtClean="0"/>
          </a:p>
          <a:p>
            <a:r>
              <a:rPr lang="en-CA" dirty="0" smtClean="0"/>
              <a:t>2015 is</a:t>
            </a:r>
            <a:r>
              <a:rPr lang="en-CA" baseline="0" dirty="0" smtClean="0"/>
              <a:t> the year that could change the future for millions of people like </a:t>
            </a:r>
            <a:r>
              <a:rPr lang="en-CA" baseline="0" dirty="0" err="1" smtClean="0"/>
              <a:t>Jemimah</a:t>
            </a:r>
            <a:r>
              <a:rPr lang="en-CA" baseline="0" dirty="0" smtClean="0"/>
              <a:t>, Jessica and Simon Abigail from Nigeria, as well as Roz Mohammed from Afghanistan. </a:t>
            </a:r>
          </a:p>
          <a:p>
            <a:endParaRPr lang="en-CA" baseline="0" dirty="0" smtClean="0"/>
          </a:p>
          <a:p>
            <a:r>
              <a:rPr lang="en-CA" baseline="0" dirty="0" smtClean="0"/>
              <a:t>This photo shows Roz eating his lunch. Instead of going to school, Roz works as a goat shepherd in the deserts of the north of the country. He guides and takes care of these animals, and wants to put his shepherding skills into one day being a teacher. </a:t>
            </a:r>
          </a:p>
          <a:p>
            <a:endParaRPr lang="en-CA" baseline="0" dirty="0" smtClean="0"/>
          </a:p>
          <a:p>
            <a:r>
              <a:rPr lang="en-CA" baseline="0" dirty="0" smtClean="0"/>
              <a:t>It is important to know some of the facts behind stories like Roz’s. Such as, how many other children in the world are missing an education (you could plant three people in the audience to call out or hold up these options):</a:t>
            </a:r>
          </a:p>
          <a:p>
            <a:endParaRPr lang="en-CA" baseline="0" dirty="0" smtClean="0"/>
          </a:p>
          <a:p>
            <a:pPr marL="171450" indent="-171450">
              <a:buFont typeface="Arial" panose="020B0604020202020204" pitchFamily="34" charset="0"/>
              <a:buChar char="•"/>
            </a:pPr>
            <a:r>
              <a:rPr lang="en-CA" baseline="0" dirty="0" smtClean="0"/>
              <a:t>37 million</a:t>
            </a:r>
          </a:p>
          <a:p>
            <a:pPr marL="171450" indent="-171450">
              <a:buFont typeface="Arial" panose="020B0604020202020204" pitchFamily="34" charset="0"/>
              <a:buChar char="•"/>
            </a:pPr>
            <a:r>
              <a:rPr lang="en-CA" baseline="0" dirty="0" smtClean="0"/>
              <a:t>10 million</a:t>
            </a:r>
          </a:p>
          <a:p>
            <a:pPr marL="171450" indent="-171450">
              <a:buFont typeface="Arial" panose="020B0604020202020204" pitchFamily="34" charset="0"/>
              <a:buChar char="•"/>
            </a:pPr>
            <a:r>
              <a:rPr lang="en-CA" baseline="0" dirty="0" smtClean="0"/>
              <a:t>or 58 million? </a:t>
            </a:r>
          </a:p>
          <a:p>
            <a:pPr marL="0" indent="0">
              <a:buFont typeface="Arial" panose="020B0604020202020204" pitchFamily="34" charset="0"/>
              <a:buNone/>
            </a:pPr>
            <a:endParaRPr lang="en-CA" baseline="0" dirty="0" smtClean="0"/>
          </a:p>
          <a:p>
            <a:pPr marL="0" indent="0">
              <a:buFont typeface="Arial" panose="020B0604020202020204" pitchFamily="34" charset="0"/>
              <a:buNone/>
            </a:pPr>
            <a:r>
              <a:rPr lang="en-CA" baseline="0" dirty="0" smtClean="0"/>
              <a:t>Answer: 58 million children are missing out on school.</a:t>
            </a:r>
          </a:p>
          <a:p>
            <a:pPr marL="0" indent="0">
              <a:buFont typeface="Arial" panose="020B0604020202020204" pitchFamily="34" charset="0"/>
              <a:buNone/>
            </a:pPr>
            <a:endParaRPr lang="en-CA" baseline="0" dirty="0" smtClean="0"/>
          </a:p>
          <a:p>
            <a:r>
              <a:rPr lang="en-CA" dirty="0" smtClean="0"/>
              <a:t>For more ideas, see activities at:</a:t>
            </a:r>
            <a:r>
              <a:rPr lang="en-CA" baseline="0" dirty="0" smtClean="0"/>
              <a:t> www.sendmyfriend.org/resources. For ‘Teacher to Teacher CPD’ ideas go to: at www.sendmyfriend.org/cpd. </a:t>
            </a:r>
          </a:p>
          <a:p>
            <a:endParaRPr lang="en-CA" baseline="0" dirty="0" smtClean="0"/>
          </a:p>
          <a:p>
            <a:endParaRPr lang="en-CA" baseline="0" dirty="0" smtClean="0"/>
          </a:p>
          <a:p>
            <a:r>
              <a:rPr lang="en-CA" baseline="0" dirty="0" smtClean="0"/>
              <a:t>Photo: </a:t>
            </a:r>
            <a:r>
              <a:rPr lang="en-CA" baseline="0" dirty="0" err="1" smtClean="0"/>
              <a:t>ActionAid</a:t>
            </a:r>
            <a:r>
              <a:rPr lang="en-CA" baseline="0" dirty="0" smtClean="0"/>
              <a:t> </a:t>
            </a:r>
          </a:p>
          <a:p>
            <a:endParaRPr lang="en-CA" dirty="0"/>
          </a:p>
        </p:txBody>
      </p:sp>
      <p:sp>
        <p:nvSpPr>
          <p:cNvPr id="4" name="Slide Number Placeholder 3"/>
          <p:cNvSpPr>
            <a:spLocks noGrp="1"/>
          </p:cNvSpPr>
          <p:nvPr>
            <p:ph type="sldNum" sz="quarter" idx="10"/>
          </p:nvPr>
        </p:nvSpPr>
        <p:spPr/>
        <p:txBody>
          <a:bodyPr/>
          <a:lstStyle/>
          <a:p>
            <a:fld id="{B0C49585-9798-4C6B-91C0-88C23D723109}" type="slidenum">
              <a:rPr lang="en-CA" smtClean="0"/>
              <a:t>4</a:t>
            </a:fld>
            <a:endParaRPr lang="en-CA"/>
          </a:p>
        </p:txBody>
      </p:sp>
    </p:spTree>
    <p:extLst>
      <p:ext uri="{BB962C8B-B14F-4D97-AF65-F5344CB8AC3E}">
        <p14:creationId xmlns:p14="http://schemas.microsoft.com/office/powerpoint/2010/main" val="1401071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Why is</a:t>
            </a:r>
            <a:r>
              <a:rPr lang="en-CA" b="1" baseline="0" dirty="0" smtClean="0"/>
              <a:t> 2015 a milestone year? </a:t>
            </a:r>
          </a:p>
          <a:p>
            <a:endParaRPr lang="en-CA" dirty="0" smtClean="0"/>
          </a:p>
          <a:p>
            <a:r>
              <a:rPr lang="en-CA" dirty="0" smtClean="0"/>
              <a:t>2015 is also</a:t>
            </a:r>
            <a:r>
              <a:rPr lang="en-CA" baseline="0" dirty="0" smtClean="0"/>
              <a:t> a milestone year for Emily Pemberton from Cardiff. </a:t>
            </a:r>
          </a:p>
          <a:p>
            <a:endParaRPr lang="en-CA" baseline="0" dirty="0" smtClean="0"/>
          </a:p>
          <a:p>
            <a:r>
              <a:rPr lang="en-CA" baseline="0" dirty="0" smtClean="0"/>
              <a:t>Here she is speaking with politician Ed </a:t>
            </a:r>
            <a:r>
              <a:rPr lang="en-CA" baseline="0" dirty="0" err="1" smtClean="0"/>
              <a:t>Miliband</a:t>
            </a:r>
            <a:r>
              <a:rPr lang="en-CA" baseline="0" dirty="0" smtClean="0"/>
              <a:t> at the launch of the Global Campaign for Education in January 2015. She is presenting him with a global letter </a:t>
            </a:r>
            <a:r>
              <a:rPr lang="en-CA" sz="1200" b="0" i="0" kern="1200" dirty="0" smtClean="0">
                <a:solidFill>
                  <a:schemeClr val="tx1"/>
                </a:solidFill>
                <a:effectLst/>
                <a:latin typeface="+mn-lt"/>
                <a:ea typeface="+mn-ea"/>
                <a:cs typeface="+mn-cs"/>
              </a:rPr>
              <a:t>about the urgent action world leaders need to take in 2015 to ensure the right decisions are made for people and planet.</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r>
              <a:rPr lang="en-CA" baseline="0" dirty="0" smtClean="0"/>
              <a:t>Emily reminded everyone that in the year 2000 over 180 countries signed up to a set of commitments for a better world, and to tackle issues such as hunger and poverty. These were called the Millennium Development Goals included a goal of education for ALL.</a:t>
            </a:r>
          </a:p>
          <a:p>
            <a:endParaRPr lang="en-CA" baseline="0" dirty="0" smtClean="0"/>
          </a:p>
          <a:p>
            <a:r>
              <a:rPr lang="en-CA" baseline="0" dirty="0" smtClean="0"/>
              <a:t>World leaders promised all children would be given a primary education. But, says Emily, there are still 58 million children missing out on school and this year we are demanding they take urgent action to finish what they started. </a:t>
            </a:r>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It is now 2015 and time for world leaders</a:t>
            </a:r>
            <a:r>
              <a:rPr lang="en-CA" baseline="0" dirty="0" smtClean="0"/>
              <a:t> to face the fact that they have failed to meet their promises.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dirty="0" smtClean="0">
                <a:solidFill>
                  <a:schemeClr val="tx1"/>
                </a:solidFill>
                <a:effectLst/>
                <a:latin typeface="+mn-lt"/>
                <a:ea typeface="+mn-ea"/>
                <a:cs typeface="+mn-cs"/>
              </a:rPr>
              <a:t>Emily adds:  “It was good to see that politicians are actually listening to the voices of young people,</a:t>
            </a:r>
            <a:r>
              <a:rPr lang="en-CA" sz="1200" b="0" i="0" kern="1200" baseline="0" dirty="0" smtClean="0">
                <a:solidFill>
                  <a:schemeClr val="tx1"/>
                </a:solidFill>
                <a:effectLst/>
                <a:latin typeface="+mn-lt"/>
                <a:ea typeface="+mn-ea"/>
                <a:cs typeface="+mn-cs"/>
              </a:rPr>
              <a:t> </a:t>
            </a:r>
            <a:r>
              <a:rPr lang="en-CA" sz="1200" b="0" i="0" kern="1200" dirty="0" smtClean="0">
                <a:solidFill>
                  <a:schemeClr val="tx1"/>
                </a:solidFill>
                <a:effectLst/>
                <a:latin typeface="+mn-lt"/>
                <a:ea typeface="+mn-ea"/>
                <a:cs typeface="+mn-cs"/>
              </a:rPr>
              <a:t>and aren’t just dismissing our ideas and visions for the future.”</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endParaRPr lang="en-CA"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Photo: Send My Friend to School 2015</a:t>
            </a:r>
          </a:p>
          <a:p>
            <a:endParaRPr lang="en-CA"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C49585-9798-4C6B-91C0-88C23D723109}" type="slidenum">
              <a:rPr lang="en-CA" smtClean="0"/>
              <a:t>5</a:t>
            </a:fld>
            <a:endParaRPr lang="en-CA"/>
          </a:p>
        </p:txBody>
      </p:sp>
    </p:spTree>
    <p:extLst>
      <p:ext uri="{BB962C8B-B14F-4D97-AF65-F5344CB8AC3E}">
        <p14:creationId xmlns:p14="http://schemas.microsoft.com/office/powerpoint/2010/main" val="1401071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Why is</a:t>
            </a:r>
            <a:r>
              <a:rPr lang="en-CA" b="1" baseline="0" dirty="0" smtClean="0"/>
              <a:t> 2015 a milestone year? </a:t>
            </a:r>
          </a:p>
          <a:p>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dirty="0" smtClean="0">
                <a:solidFill>
                  <a:schemeClr val="tx1"/>
                </a:solidFill>
                <a:effectLst/>
                <a:latin typeface="+mn-lt"/>
                <a:ea typeface="+mn-ea"/>
                <a:cs typeface="+mn-cs"/>
              </a:rPr>
              <a:t>Here’s Emily with her friend George Watts. Emily and George</a:t>
            </a:r>
            <a:r>
              <a:rPr lang="en-CA" sz="1200" b="0" i="0" kern="1200" baseline="0" dirty="0" smtClean="0">
                <a:solidFill>
                  <a:schemeClr val="tx1"/>
                </a:solidFill>
                <a:effectLst/>
                <a:latin typeface="+mn-lt"/>
                <a:ea typeface="+mn-ea"/>
                <a:cs typeface="+mn-cs"/>
              </a:rPr>
              <a:t> are both </a:t>
            </a:r>
            <a:r>
              <a:rPr lang="en-CA" sz="1200" b="0" i="0" kern="1200" dirty="0" smtClean="0">
                <a:solidFill>
                  <a:schemeClr val="tx1"/>
                </a:solidFill>
                <a:effectLst/>
                <a:latin typeface="+mn-lt"/>
                <a:ea typeface="+mn-ea"/>
                <a:cs typeface="+mn-cs"/>
              </a:rPr>
              <a:t>Young Ambassadors for the Send My Friend to School campaign in 2015.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dirty="0" smtClean="0">
                <a:solidFill>
                  <a:schemeClr val="tx1"/>
                </a:solidFill>
                <a:effectLst/>
                <a:latin typeface="+mn-lt"/>
                <a:ea typeface="+mn-ea"/>
                <a:cs typeface="+mn-cs"/>
              </a:rPr>
              <a:t>The pair, from </a:t>
            </a:r>
            <a:r>
              <a:rPr lang="en-CA" sz="1200" b="0" i="0" kern="1200" dirty="0" err="1" smtClean="0">
                <a:solidFill>
                  <a:schemeClr val="tx1"/>
                </a:solidFill>
                <a:effectLst/>
                <a:latin typeface="+mn-lt"/>
                <a:ea typeface="+mn-ea"/>
                <a:cs typeface="+mn-cs"/>
              </a:rPr>
              <a:t>Ysgol</a:t>
            </a:r>
            <a:r>
              <a:rPr lang="en-CA" sz="1200" b="0" i="0" kern="1200" dirty="0" smtClean="0">
                <a:solidFill>
                  <a:schemeClr val="tx1"/>
                </a:solidFill>
                <a:effectLst/>
                <a:latin typeface="+mn-lt"/>
                <a:ea typeface="+mn-ea"/>
                <a:cs typeface="+mn-cs"/>
              </a:rPr>
              <a:t> </a:t>
            </a:r>
            <a:r>
              <a:rPr lang="en-CA" sz="1200" b="0" i="0" kern="1200" dirty="0" err="1" smtClean="0">
                <a:solidFill>
                  <a:schemeClr val="tx1"/>
                </a:solidFill>
                <a:effectLst/>
                <a:latin typeface="+mn-lt"/>
                <a:ea typeface="+mn-ea"/>
                <a:cs typeface="+mn-cs"/>
              </a:rPr>
              <a:t>Gyfun</a:t>
            </a:r>
            <a:r>
              <a:rPr lang="en-CA" sz="1200" b="0" i="0" kern="1200" dirty="0" smtClean="0">
                <a:solidFill>
                  <a:schemeClr val="tx1"/>
                </a:solidFill>
                <a:effectLst/>
                <a:latin typeface="+mn-lt"/>
                <a:ea typeface="+mn-ea"/>
                <a:cs typeface="+mn-cs"/>
              </a:rPr>
              <a:t> </a:t>
            </a:r>
            <a:r>
              <a:rPr lang="en-CA" sz="1200" b="0" i="0" kern="1200" dirty="0" err="1" smtClean="0">
                <a:solidFill>
                  <a:schemeClr val="tx1"/>
                </a:solidFill>
                <a:effectLst/>
                <a:latin typeface="+mn-lt"/>
                <a:ea typeface="+mn-ea"/>
                <a:cs typeface="+mn-cs"/>
              </a:rPr>
              <a:t>Plasmawr</a:t>
            </a:r>
            <a:r>
              <a:rPr lang="en-CA" sz="1200" b="0" i="0" kern="1200" dirty="0" smtClean="0">
                <a:solidFill>
                  <a:schemeClr val="tx1"/>
                </a:solidFill>
                <a:effectLst/>
                <a:latin typeface="+mn-lt"/>
                <a:ea typeface="+mn-ea"/>
                <a:cs typeface="+mn-cs"/>
              </a:rPr>
              <a:t> in Cardiff,</a:t>
            </a:r>
            <a:r>
              <a:rPr lang="en-CA" sz="1200" b="0" i="0" kern="1200" baseline="0" dirty="0" smtClean="0">
                <a:solidFill>
                  <a:schemeClr val="tx1"/>
                </a:solidFill>
                <a:effectLst/>
                <a:latin typeface="+mn-lt"/>
                <a:ea typeface="+mn-ea"/>
                <a:cs typeface="+mn-cs"/>
              </a:rPr>
              <a:t> are determined to work with schools across the UK in holding world leaders accountable.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0" i="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kern="1200" baseline="0" dirty="0" smtClean="0">
                <a:solidFill>
                  <a:schemeClr val="tx1"/>
                </a:solidFill>
                <a:effectLst/>
                <a:latin typeface="+mn-lt"/>
                <a:ea typeface="+mn-ea"/>
                <a:cs typeface="+mn-cs"/>
              </a:rPr>
              <a:t>They want to remind us that </a:t>
            </a:r>
            <a:r>
              <a:rPr lang="en-CA" baseline="0" dirty="0" smtClean="0"/>
              <a:t>Send My Friend to School has had a lot of achievements. Since it began, 50 million children have gone to school and millions more have spoken up for every child’s right to education. In 2008 Send My Friend to School set an amazing world record when 8.8 million people took part in the World’s Biggest Lesson. In 2014, following months of pressure from education campaigners, world leaders from both donor and developing countries pledged nearly </a:t>
            </a:r>
            <a:r>
              <a:rPr lang="en-CA" sz="1200" b="0" i="0" kern="1200" dirty="0" smtClean="0">
                <a:solidFill>
                  <a:schemeClr val="tx1"/>
                </a:solidFill>
                <a:effectLst/>
                <a:latin typeface="+mn-lt"/>
                <a:ea typeface="+mn-ea"/>
                <a:cs typeface="+mn-cs"/>
              </a:rPr>
              <a:t>£</a:t>
            </a:r>
            <a:r>
              <a:rPr lang="en-CA" baseline="0" dirty="0" smtClean="0"/>
              <a:t>17 billion for global education.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But, say Emily and George, with 58 million children still missing an education, now is the time to put pressure on world leaders like never before. </a:t>
            </a:r>
          </a:p>
          <a:p>
            <a:endParaRPr lang="en-CA" dirty="0" smtClean="0"/>
          </a:p>
          <a:p>
            <a:endParaRPr lang="en-CA" dirty="0" smtClean="0"/>
          </a:p>
          <a:p>
            <a:r>
              <a:rPr lang="en-CA" baseline="0" dirty="0" smtClean="0"/>
              <a:t>Photo: Send My Friend to School 2015</a:t>
            </a:r>
          </a:p>
          <a:p>
            <a:endParaRPr lang="en-CA" baseline="0" dirty="0" smtClean="0"/>
          </a:p>
          <a:p>
            <a:endParaRPr lang="en-CA" baseline="0" dirty="0" smtClean="0"/>
          </a:p>
        </p:txBody>
      </p:sp>
      <p:sp>
        <p:nvSpPr>
          <p:cNvPr id="4" name="Slide Number Placeholder 3"/>
          <p:cNvSpPr>
            <a:spLocks noGrp="1"/>
          </p:cNvSpPr>
          <p:nvPr>
            <p:ph type="sldNum" sz="quarter" idx="10"/>
          </p:nvPr>
        </p:nvSpPr>
        <p:spPr/>
        <p:txBody>
          <a:bodyPr/>
          <a:lstStyle/>
          <a:p>
            <a:fld id="{B0C49585-9798-4C6B-91C0-88C23D723109}" type="slidenum">
              <a:rPr lang="en-CA" smtClean="0"/>
              <a:t>6</a:t>
            </a:fld>
            <a:endParaRPr lang="en-CA"/>
          </a:p>
        </p:txBody>
      </p:sp>
    </p:spTree>
    <p:extLst>
      <p:ext uri="{BB962C8B-B14F-4D97-AF65-F5344CB8AC3E}">
        <p14:creationId xmlns:p14="http://schemas.microsoft.com/office/powerpoint/2010/main" val="1401071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Why is</a:t>
            </a:r>
            <a:r>
              <a:rPr lang="en-CA" b="1" baseline="0" dirty="0" smtClean="0"/>
              <a:t> 2015 a milestone year? </a:t>
            </a:r>
          </a:p>
          <a:p>
            <a:endParaRPr lang="en-CA" dirty="0" smtClean="0"/>
          </a:p>
          <a:p>
            <a:r>
              <a:rPr lang="en-CA" dirty="0" smtClean="0"/>
              <a:t>During August and</a:t>
            </a:r>
            <a:r>
              <a:rPr lang="en-CA" baseline="0" dirty="0" smtClean="0"/>
              <a:t> </a:t>
            </a:r>
            <a:r>
              <a:rPr lang="en-CA" dirty="0" smtClean="0"/>
              <a:t>September 2015</a:t>
            </a:r>
            <a:r>
              <a:rPr lang="en-CA" baseline="0" dirty="0" smtClean="0"/>
              <a:t> , world leaders will gather at the United Nations General Assembly (UNGA) in New York. </a:t>
            </a:r>
          </a:p>
          <a:p>
            <a:endParaRPr lang="en-CA" baseline="0" dirty="0" smtClean="0"/>
          </a:p>
          <a:p>
            <a:r>
              <a:rPr lang="en-CA" baseline="0" dirty="0" smtClean="0"/>
              <a:t>They will decide how to tackle global poverty over the next 15 years. They aim to agree a new set of Sustainable Development Goals (SDGs) for 2030. </a:t>
            </a:r>
          </a:p>
          <a:p>
            <a:endParaRPr lang="en-CA" baseline="0" dirty="0" smtClean="0"/>
          </a:p>
          <a:p>
            <a:r>
              <a:rPr lang="en-CA" baseline="0" dirty="0" smtClean="0"/>
              <a:t>We can influence decisions if we speak up now. If leaders make the right decisions all children should receive a good quality education. </a:t>
            </a:r>
          </a:p>
          <a:p>
            <a:endParaRPr lang="en-CA" dirty="0" smtClean="0"/>
          </a:p>
          <a:p>
            <a:endParaRPr lang="en-CA" dirty="0" smtClean="0"/>
          </a:p>
          <a:p>
            <a:r>
              <a:rPr lang="en-CA" dirty="0" smtClean="0"/>
              <a:t>Screenshot:</a:t>
            </a:r>
            <a:r>
              <a:rPr lang="en-CA" baseline="0" dirty="0" smtClean="0"/>
              <a:t> www.un.org </a:t>
            </a:r>
          </a:p>
          <a:p>
            <a:endParaRPr lang="en-CA" baseline="0" dirty="0" smtClean="0"/>
          </a:p>
          <a:p>
            <a:endParaRPr lang="en-CA" dirty="0"/>
          </a:p>
        </p:txBody>
      </p:sp>
      <p:sp>
        <p:nvSpPr>
          <p:cNvPr id="4" name="Slide Number Placeholder 3"/>
          <p:cNvSpPr>
            <a:spLocks noGrp="1"/>
          </p:cNvSpPr>
          <p:nvPr>
            <p:ph type="sldNum" sz="quarter" idx="10"/>
          </p:nvPr>
        </p:nvSpPr>
        <p:spPr/>
        <p:txBody>
          <a:bodyPr/>
          <a:lstStyle/>
          <a:p>
            <a:fld id="{B0C49585-9798-4C6B-91C0-88C23D723109}" type="slidenum">
              <a:rPr lang="en-CA" smtClean="0"/>
              <a:t>7</a:t>
            </a:fld>
            <a:endParaRPr lang="en-CA"/>
          </a:p>
        </p:txBody>
      </p:sp>
    </p:spTree>
    <p:extLst>
      <p:ext uri="{BB962C8B-B14F-4D97-AF65-F5344CB8AC3E}">
        <p14:creationId xmlns:p14="http://schemas.microsoft.com/office/powerpoint/2010/main" val="1401071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b="1" dirty="0" smtClean="0"/>
              <a:t>The time to act is NOW!</a:t>
            </a:r>
            <a:r>
              <a:rPr lang="en-CA" b="1" baseline="0" dirty="0" smtClean="0"/>
              <a:t> </a:t>
            </a:r>
            <a:endParaRPr lang="en-CA" dirty="0" smtClean="0"/>
          </a:p>
          <a:p>
            <a:endParaRPr lang="en-CA" dirty="0" smtClean="0"/>
          </a:p>
          <a:p>
            <a:r>
              <a:rPr lang="en-CA" dirty="0" smtClean="0"/>
              <a:t>The time to act is NOW! Students from </a:t>
            </a:r>
            <a:r>
              <a:rPr lang="en-CA" sz="1200" b="0" i="0" kern="1200" dirty="0" smtClean="0">
                <a:solidFill>
                  <a:schemeClr val="tx1"/>
                </a:solidFill>
                <a:effectLst/>
                <a:latin typeface="+mn-lt"/>
                <a:ea typeface="+mn-ea"/>
                <a:cs typeface="+mn-cs"/>
              </a:rPr>
              <a:t>Seven Kings High School in Ilford have already started.</a:t>
            </a:r>
            <a:r>
              <a:rPr lang="en-CA" sz="1200" b="0" i="0" kern="1200" baseline="0" dirty="0" smtClean="0">
                <a:solidFill>
                  <a:schemeClr val="tx1"/>
                </a:solidFill>
                <a:effectLst/>
                <a:latin typeface="+mn-lt"/>
                <a:ea typeface="+mn-ea"/>
                <a:cs typeface="+mn-cs"/>
              </a:rPr>
              <a:t> So, let’s join them and c</a:t>
            </a:r>
            <a:r>
              <a:rPr lang="en-CA" dirty="0" smtClean="0"/>
              <a:t>hildren</a:t>
            </a:r>
            <a:r>
              <a:rPr lang="en-CA" baseline="0" dirty="0" smtClean="0"/>
              <a:t> from across the UK taking part in our 2015 campaign. </a:t>
            </a:r>
          </a:p>
          <a:p>
            <a:endParaRPr lang="en-CA" baseline="0" dirty="0" smtClean="0"/>
          </a:p>
          <a:p>
            <a:r>
              <a:rPr lang="en-CA" dirty="0" smtClean="0"/>
              <a:t>Begin with imagining</a:t>
            </a:r>
            <a:r>
              <a:rPr lang="en-CA" baseline="0" dirty="0" smtClean="0"/>
              <a:t> you are a world leader. You are responsible for making crucial decisions at the UNGA in September. </a:t>
            </a:r>
          </a:p>
          <a:p>
            <a:endParaRPr lang="en-CA" baseline="0" dirty="0" smtClean="0"/>
          </a:p>
          <a:p>
            <a:r>
              <a:rPr lang="en-CA" baseline="0" dirty="0" smtClean="0"/>
              <a:t>How would you get every child into school? </a:t>
            </a:r>
          </a:p>
          <a:p>
            <a:endParaRPr lang="en-CA" baseline="0" dirty="0" smtClean="0"/>
          </a:p>
          <a:p>
            <a:endParaRPr lang="en-CA" baseline="0" dirty="0" smtClean="0"/>
          </a:p>
          <a:p>
            <a:r>
              <a:rPr lang="en-CA" baseline="0" dirty="0" smtClean="0"/>
              <a:t>Photo: Send My Friend to School 2015 </a:t>
            </a:r>
          </a:p>
          <a:p>
            <a:endParaRPr lang="en-CA" baseline="0" dirty="0" smtClean="0"/>
          </a:p>
        </p:txBody>
      </p:sp>
      <p:sp>
        <p:nvSpPr>
          <p:cNvPr id="4" name="Slide Number Placeholder 3"/>
          <p:cNvSpPr>
            <a:spLocks noGrp="1"/>
          </p:cNvSpPr>
          <p:nvPr>
            <p:ph type="sldNum" sz="quarter" idx="10"/>
          </p:nvPr>
        </p:nvSpPr>
        <p:spPr/>
        <p:txBody>
          <a:bodyPr/>
          <a:lstStyle/>
          <a:p>
            <a:fld id="{B0C49585-9798-4C6B-91C0-88C23D723109}" type="slidenum">
              <a:rPr lang="en-CA" smtClean="0"/>
              <a:t>8</a:t>
            </a:fld>
            <a:endParaRPr lang="en-CA"/>
          </a:p>
        </p:txBody>
      </p:sp>
    </p:spTree>
    <p:extLst>
      <p:ext uri="{BB962C8B-B14F-4D97-AF65-F5344CB8AC3E}">
        <p14:creationId xmlns:p14="http://schemas.microsoft.com/office/powerpoint/2010/main" val="1401071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The time to act is NOW!</a:t>
            </a:r>
            <a:r>
              <a:rPr lang="en-CA" b="1" baseline="0" dirty="0" smtClean="0"/>
              <a:t> </a:t>
            </a:r>
            <a:endParaRPr lang="en-CA" dirty="0" smtClean="0"/>
          </a:p>
          <a:p>
            <a:endParaRPr lang="en-CA" dirty="0" smtClean="0"/>
          </a:p>
          <a:p>
            <a:r>
              <a:rPr lang="en-CA" dirty="0" smtClean="0"/>
              <a:t>To get our voices</a:t>
            </a:r>
            <a:r>
              <a:rPr lang="en-CA" baseline="0" dirty="0" smtClean="0"/>
              <a:t> heard</a:t>
            </a:r>
            <a:r>
              <a:rPr lang="en-CA" dirty="0" smtClean="0"/>
              <a:t>, we</a:t>
            </a:r>
            <a:r>
              <a:rPr lang="en-CA" baseline="0" dirty="0" smtClean="0"/>
              <a:t> can </a:t>
            </a:r>
            <a:r>
              <a:rPr lang="en-CA" dirty="0" smtClean="0"/>
              <a:t>make</a:t>
            </a:r>
            <a:r>
              <a:rPr lang="en-CA" baseline="0" dirty="0" smtClean="0"/>
              <a:t> 3D ‘world leaders’.</a:t>
            </a:r>
          </a:p>
          <a:p>
            <a:endParaRPr lang="en-CA" baseline="0" dirty="0" smtClean="0"/>
          </a:p>
          <a:p>
            <a:r>
              <a:rPr lang="en-CA" baseline="0" dirty="0" smtClean="0"/>
              <a:t>Using the template in the schools pack, follow the instructions and write a message saying what you would do if you were in charge. </a:t>
            </a:r>
          </a:p>
          <a:p>
            <a:endParaRPr lang="en-CA" baseline="0" dirty="0" smtClean="0"/>
          </a:p>
          <a:p>
            <a:r>
              <a:rPr lang="en-CA" baseline="0" dirty="0" smtClean="0"/>
              <a:t>These 3D ‘world leaders’ will be an urgent reminder of what world leaders need to do in 2015 to get all children into school. </a:t>
            </a:r>
          </a:p>
          <a:p>
            <a:endParaRPr lang="en-CA" baseline="0" dirty="0" smtClean="0"/>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Photo: Send My Friend to School 2015</a:t>
            </a:r>
          </a:p>
          <a:p>
            <a:endParaRPr lang="en-CA" dirty="0"/>
          </a:p>
        </p:txBody>
      </p:sp>
      <p:sp>
        <p:nvSpPr>
          <p:cNvPr id="4" name="Slide Number Placeholder 3"/>
          <p:cNvSpPr>
            <a:spLocks noGrp="1"/>
          </p:cNvSpPr>
          <p:nvPr>
            <p:ph type="sldNum" sz="quarter" idx="10"/>
          </p:nvPr>
        </p:nvSpPr>
        <p:spPr/>
        <p:txBody>
          <a:bodyPr/>
          <a:lstStyle/>
          <a:p>
            <a:fld id="{B0C49585-9798-4C6B-91C0-88C23D723109}" type="slidenum">
              <a:rPr lang="en-CA" smtClean="0"/>
              <a:t>9</a:t>
            </a:fld>
            <a:endParaRPr lang="en-CA"/>
          </a:p>
        </p:txBody>
      </p:sp>
    </p:spTree>
    <p:extLst>
      <p:ext uri="{BB962C8B-B14F-4D97-AF65-F5344CB8AC3E}">
        <p14:creationId xmlns:p14="http://schemas.microsoft.com/office/powerpoint/2010/main" val="3210491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280081" y="385224"/>
            <a:ext cx="8415186" cy="3780375"/>
          </a:xfrm>
          <a:prstGeom prst="rect">
            <a:avLst/>
          </a:prstGeom>
          <a:noFill/>
        </p:spPr>
        <p:txBody>
          <a:bodyPr vert="horz" lIns="91440" tIns="45720" rIns="91440" bIns="45720" rtlCol="0" anchor="t" anchorCtr="0">
            <a:normAutofit/>
          </a:bodyPr>
          <a:lstStyle>
            <a:lvl1pPr>
              <a:lnSpc>
                <a:spcPct val="80000"/>
              </a:lnSpc>
              <a:defRPr sz="4500" b="1" baseline="0">
                <a:solidFill>
                  <a:srgbClr val="2C376F"/>
                </a:solidFill>
                <a:latin typeface="Helvetica"/>
                <a:cs typeface="Helvetica"/>
              </a:defRPr>
            </a:lvl1pPr>
          </a:lstStyle>
          <a:p>
            <a:r>
              <a:rPr lang="en-GB" dirty="0" smtClean="0"/>
              <a:t>Send ALL My Friends to School 2014</a:t>
            </a:r>
            <a:br>
              <a:rPr lang="en-GB" dirty="0" smtClean="0"/>
            </a:br>
            <a:r>
              <a:rPr lang="en-GB" dirty="0" smtClean="0"/>
              <a:t/>
            </a:r>
            <a:br>
              <a:rPr lang="en-GB" dirty="0" smtClean="0"/>
            </a:br>
            <a:r>
              <a:rPr lang="en-GB" dirty="0" smtClean="0"/>
              <a:t>(Editable text)</a:t>
            </a:r>
            <a:endParaRPr lang="en-US" dirty="0"/>
          </a:p>
        </p:txBody>
      </p:sp>
    </p:spTree>
    <p:extLst>
      <p:ext uri="{BB962C8B-B14F-4D97-AF65-F5344CB8AC3E}">
        <p14:creationId xmlns:p14="http://schemas.microsoft.com/office/powerpoint/2010/main" val="140291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2359B-1FD6-425B-AA61-E4465FBD6D0B}" type="datetimeFigureOut">
              <a:rPr lang="en-GB" smtClean="0"/>
              <a:t>03/03/2015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58F1F1-8E21-491A-86A3-CCB08D3D3CC1}" type="slidenum">
              <a:rPr lang="en-GB" smtClean="0"/>
              <a:t>‹#›</a:t>
            </a:fld>
            <a:endParaRPr lang="en-GB"/>
          </a:p>
        </p:txBody>
      </p:sp>
    </p:spTree>
    <p:extLst>
      <p:ext uri="{BB962C8B-B14F-4D97-AF65-F5344CB8AC3E}">
        <p14:creationId xmlns:p14="http://schemas.microsoft.com/office/powerpoint/2010/main" val="1078139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2359B-1FD6-425B-AA61-E4465FBD6D0B}" type="datetimeFigureOut">
              <a:rPr lang="en-GB" smtClean="0"/>
              <a:t>03/03/2015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58F1F1-8E21-491A-86A3-CCB08D3D3CC1}" type="slidenum">
              <a:rPr lang="en-GB" smtClean="0"/>
              <a:t>‹#›</a:t>
            </a:fld>
            <a:endParaRPr lang="en-GB"/>
          </a:p>
        </p:txBody>
      </p:sp>
    </p:spTree>
    <p:extLst>
      <p:ext uri="{BB962C8B-B14F-4D97-AF65-F5344CB8AC3E}">
        <p14:creationId xmlns:p14="http://schemas.microsoft.com/office/powerpoint/2010/main" val="3446690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92359B-1FD6-425B-AA61-E4465FBD6D0B}" type="datetimeFigureOut">
              <a:rPr lang="en-GB" smtClean="0"/>
              <a:t>03/03/2015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58F1F1-8E21-491A-86A3-CCB08D3D3CC1}" type="slidenum">
              <a:rPr lang="en-GB" smtClean="0"/>
              <a:t>‹#›</a:t>
            </a:fld>
            <a:endParaRPr lang="en-GB"/>
          </a:p>
        </p:txBody>
      </p:sp>
    </p:spTree>
    <p:extLst>
      <p:ext uri="{BB962C8B-B14F-4D97-AF65-F5344CB8AC3E}">
        <p14:creationId xmlns:p14="http://schemas.microsoft.com/office/powerpoint/2010/main" val="4017092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92359B-1FD6-425B-AA61-E4465FBD6D0B}" type="datetimeFigureOut">
              <a:rPr lang="en-GB" smtClean="0"/>
              <a:t>03/03/2015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58F1F1-8E21-491A-86A3-CCB08D3D3CC1}" type="slidenum">
              <a:rPr lang="en-GB" smtClean="0"/>
              <a:t>‹#›</a:t>
            </a:fld>
            <a:endParaRPr lang="en-GB"/>
          </a:p>
        </p:txBody>
      </p:sp>
    </p:spTree>
    <p:extLst>
      <p:ext uri="{BB962C8B-B14F-4D97-AF65-F5344CB8AC3E}">
        <p14:creationId xmlns:p14="http://schemas.microsoft.com/office/powerpoint/2010/main" val="3353697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081" y="385224"/>
            <a:ext cx="8406719" cy="5033443"/>
          </a:xfrm>
          <a:prstGeom prst="rect">
            <a:avLst/>
          </a:prstGeom>
        </p:spPr>
        <p:txBody>
          <a:bodyPr/>
          <a:lstStyle>
            <a:lvl1pPr>
              <a:defRPr b="1">
                <a:solidFill>
                  <a:srgbClr val="2C376F"/>
                </a:solidFill>
                <a:latin typeface="Helvetica"/>
                <a:cs typeface="Helvetica"/>
              </a:defRPr>
            </a:lvl1pPr>
            <a:lvl2pPr>
              <a:defRPr>
                <a:solidFill>
                  <a:srgbClr val="2C376F"/>
                </a:solidFill>
                <a:latin typeface="Helvetica"/>
                <a:cs typeface="Helvetica"/>
              </a:defRPr>
            </a:lvl2pPr>
            <a:lvl3pPr>
              <a:defRPr>
                <a:solidFill>
                  <a:srgbClr val="2C376F"/>
                </a:solidFill>
                <a:latin typeface="Helvetica"/>
                <a:cs typeface="Helvetica"/>
              </a:defRPr>
            </a:lvl3pPr>
            <a:lvl4pPr>
              <a:defRPr>
                <a:solidFill>
                  <a:srgbClr val="2C376F"/>
                </a:solidFill>
                <a:latin typeface="Helvetica"/>
                <a:cs typeface="Helvetica"/>
              </a:defRPr>
            </a:lvl4pPr>
            <a:lvl5pPr>
              <a:defRPr>
                <a:solidFill>
                  <a:srgbClr val="2C376F"/>
                </a:solidFill>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575058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292359B-1FD6-425B-AA61-E4465FBD6D0B}" type="datetimeFigureOut">
              <a:rPr lang="en-GB" smtClean="0"/>
              <a:t>03/03/2015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58F1F1-8E21-491A-86A3-CCB08D3D3CC1}" type="slidenum">
              <a:rPr lang="en-GB" smtClean="0"/>
              <a:t>‹#›</a:t>
            </a:fld>
            <a:endParaRPr lang="en-GB"/>
          </a:p>
        </p:txBody>
      </p:sp>
    </p:spTree>
    <p:extLst>
      <p:ext uri="{BB962C8B-B14F-4D97-AF65-F5344CB8AC3E}">
        <p14:creationId xmlns:p14="http://schemas.microsoft.com/office/powerpoint/2010/main" val="1024342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92359B-1FD6-425B-AA61-E4465FBD6D0B}" type="datetimeFigureOut">
              <a:rPr lang="en-GB" smtClean="0"/>
              <a:t>03/03/2015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58F1F1-8E21-491A-86A3-CCB08D3D3CC1}" type="slidenum">
              <a:rPr lang="en-GB" smtClean="0"/>
              <a:t>‹#›</a:t>
            </a:fld>
            <a:endParaRPr lang="en-GB"/>
          </a:p>
        </p:txBody>
      </p:sp>
    </p:spTree>
    <p:extLst>
      <p:ext uri="{BB962C8B-B14F-4D97-AF65-F5344CB8AC3E}">
        <p14:creationId xmlns:p14="http://schemas.microsoft.com/office/powerpoint/2010/main" val="2922217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2359B-1FD6-425B-AA61-E4465FBD6D0B}" type="datetimeFigureOut">
              <a:rPr lang="en-GB" smtClean="0"/>
              <a:t>03/03/2015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58F1F1-8E21-491A-86A3-CCB08D3D3CC1}" type="slidenum">
              <a:rPr lang="en-GB" smtClean="0"/>
              <a:t>‹#›</a:t>
            </a:fld>
            <a:endParaRPr lang="en-GB"/>
          </a:p>
        </p:txBody>
      </p:sp>
    </p:spTree>
    <p:extLst>
      <p:ext uri="{BB962C8B-B14F-4D97-AF65-F5344CB8AC3E}">
        <p14:creationId xmlns:p14="http://schemas.microsoft.com/office/powerpoint/2010/main" val="4192903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292359B-1FD6-425B-AA61-E4465FBD6D0B}" type="datetimeFigureOut">
              <a:rPr lang="en-GB" smtClean="0"/>
              <a:t>03/03/2015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58F1F1-8E21-491A-86A3-CCB08D3D3CC1}" type="slidenum">
              <a:rPr lang="en-GB" smtClean="0"/>
              <a:t>‹#›</a:t>
            </a:fld>
            <a:endParaRPr lang="en-GB"/>
          </a:p>
        </p:txBody>
      </p:sp>
    </p:spTree>
    <p:extLst>
      <p:ext uri="{BB962C8B-B14F-4D97-AF65-F5344CB8AC3E}">
        <p14:creationId xmlns:p14="http://schemas.microsoft.com/office/powerpoint/2010/main" val="808833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292359B-1FD6-425B-AA61-E4465FBD6D0B}" type="datetimeFigureOut">
              <a:rPr lang="en-GB" smtClean="0"/>
              <a:t>03/03/2015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58F1F1-8E21-491A-86A3-CCB08D3D3CC1}" type="slidenum">
              <a:rPr lang="en-GB" smtClean="0"/>
              <a:t>‹#›</a:t>
            </a:fld>
            <a:endParaRPr lang="en-GB"/>
          </a:p>
        </p:txBody>
      </p:sp>
    </p:spTree>
    <p:extLst>
      <p:ext uri="{BB962C8B-B14F-4D97-AF65-F5344CB8AC3E}">
        <p14:creationId xmlns:p14="http://schemas.microsoft.com/office/powerpoint/2010/main" val="151268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292359B-1FD6-425B-AA61-E4465FBD6D0B}" type="datetimeFigureOut">
              <a:rPr lang="en-GB" smtClean="0"/>
              <a:t>03/03/2015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58F1F1-8E21-491A-86A3-CCB08D3D3CC1}" type="slidenum">
              <a:rPr lang="en-GB" smtClean="0"/>
              <a:t>‹#›</a:t>
            </a:fld>
            <a:endParaRPr lang="en-GB"/>
          </a:p>
        </p:txBody>
      </p:sp>
    </p:spTree>
    <p:extLst>
      <p:ext uri="{BB962C8B-B14F-4D97-AF65-F5344CB8AC3E}">
        <p14:creationId xmlns:p14="http://schemas.microsoft.com/office/powerpoint/2010/main" val="2935788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2359B-1FD6-425B-AA61-E4465FBD6D0B}" type="datetimeFigureOut">
              <a:rPr lang="en-GB" smtClean="0"/>
              <a:t>03/03/2015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58F1F1-8E21-491A-86A3-CCB08D3D3CC1}" type="slidenum">
              <a:rPr lang="en-GB" smtClean="0"/>
              <a:t>‹#›</a:t>
            </a:fld>
            <a:endParaRPr lang="en-GB"/>
          </a:p>
        </p:txBody>
      </p:sp>
    </p:spTree>
    <p:extLst>
      <p:ext uri="{BB962C8B-B14F-4D97-AF65-F5344CB8AC3E}">
        <p14:creationId xmlns:p14="http://schemas.microsoft.com/office/powerpoint/2010/main" val="1306169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L:\COMMUNICATIONS\Education and Youth\Education\Send My Friend to School\2015\Campaign materials\Logo\sendmyfriend_logo_lowres(72dpi).jpg"/>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54809" y="5667374"/>
            <a:ext cx="1122362" cy="1019175"/>
          </a:xfrm>
          <a:prstGeom prst="rect">
            <a:avLst/>
          </a:prstGeom>
          <a:noFill/>
          <a:ln>
            <a:noFill/>
          </a:ln>
        </p:spPr>
      </p:pic>
    </p:spTree>
    <p:extLst>
      <p:ext uri="{BB962C8B-B14F-4D97-AF65-F5344CB8AC3E}">
        <p14:creationId xmlns:p14="http://schemas.microsoft.com/office/powerpoint/2010/main" val="3494899477"/>
      </p:ext>
    </p:extLst>
  </p:cSld>
  <p:clrMap bg1="lt1" tx1="dk1" bg2="lt2" tx2="dk2" accent1="accent1" accent2="accent2" accent3="accent3" accent4="accent4" accent5="accent5" accent6="accent6" hlink="hlink" folHlink="folHlink"/>
  <p:sldLayoutIdLst>
    <p:sldLayoutId id="2147483649" r:id="rId1"/>
    <p:sldLayoutId id="2147483651" r:id="rId2"/>
  </p:sldLayoutIdLst>
  <p:txStyles>
    <p:titleStyle>
      <a:lvl1pPr algn="l" defTabSz="457200" rtl="0" eaLnBrk="1" latinLnBrk="0" hangingPunct="1">
        <a:lnSpc>
          <a:spcPct val="90000"/>
        </a:lnSpc>
        <a:spcBef>
          <a:spcPct val="0"/>
        </a:spcBef>
        <a:buNone/>
        <a:defRPr sz="550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2359B-1FD6-425B-AA61-E4465FBD6D0B}" type="datetimeFigureOut">
              <a:rPr lang="en-GB" smtClean="0"/>
              <a:t>03/03/2015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58F1F1-8E21-491A-86A3-CCB08D3D3CC1}" type="slidenum">
              <a:rPr lang="en-GB" smtClean="0"/>
              <a:t>‹#›</a:t>
            </a:fld>
            <a:endParaRPr lang="en-GB"/>
          </a:p>
        </p:txBody>
      </p:sp>
    </p:spTree>
    <p:extLst>
      <p:ext uri="{BB962C8B-B14F-4D97-AF65-F5344CB8AC3E}">
        <p14:creationId xmlns:p14="http://schemas.microsoft.com/office/powerpoint/2010/main" val="768046767"/>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2676" y="4540469"/>
            <a:ext cx="5971518" cy="974506"/>
          </a:xfrm>
          <a:prstGeom prst="rect">
            <a:avLst/>
          </a:prstGeom>
        </p:spPr>
        <p:txBody>
          <a:bodyPr>
            <a:normAutofit/>
          </a:bodyPr>
          <a:lstStyle/>
          <a:p>
            <a:pPr algn="r"/>
            <a:r>
              <a:rPr lang="en-US" sz="3600" dirty="0" smtClean="0"/>
              <a:t>Assembly (key stage 4)</a:t>
            </a:r>
            <a:endParaRPr lang="en-US" sz="3600" dirty="0"/>
          </a:p>
        </p:txBody>
      </p:sp>
      <p:pic>
        <p:nvPicPr>
          <p:cNvPr id="1026" name="Picture 2" descr="\\lon-aadfs01\users$\Luke.Tredget\Documents\My Pictures\Pictures for re-siz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4163" y="802131"/>
            <a:ext cx="5884862" cy="3301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634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on-aadfs01\users$\Luke.Tredget\Documents\My Pictures\Pictures for re-sizing\9.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9100" y="641350"/>
            <a:ext cx="8128000" cy="452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588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lon-aadfs01\users$\Luke.Tredget\Documents\My Pictures\Pictures for re-sizing\1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29178" y="375542"/>
            <a:ext cx="3419221" cy="512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901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on-aadfs01\users$\Luke.Tredget\Documents\My Pictures\Pictures for re-sizing\1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79854" y="582934"/>
            <a:ext cx="6411596" cy="4277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039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lon-aadfs01\users$\Luke.Tredget\Documents\My Pictures\Pictures for re-sizin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260" y="1047751"/>
            <a:ext cx="2939635" cy="4286250"/>
          </a:xfrm>
          <a:prstGeom prst="rect">
            <a:avLst/>
          </a:prstGeom>
          <a:noFill/>
          <a:extLst>
            <a:ext uri="{909E8E84-426E-40DD-AFC4-6F175D3DCCD1}">
              <a14:hiddenFill xmlns:a14="http://schemas.microsoft.com/office/drawing/2010/main">
                <a:solidFill>
                  <a:srgbClr val="FFFFFF"/>
                </a:solidFill>
              </a14:hiddenFill>
            </a:ext>
          </a:extLst>
        </p:spPr>
      </p:pic>
      <p:pic>
        <p:nvPicPr>
          <p:cNvPr id="20483" name="Picture 3" descr="\\lon-aadfs01\users$\Luke.Tredget\Documents\My Pictures\Pictures for re-sizing\d.pn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68824" y="1074738"/>
            <a:ext cx="2867417" cy="425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039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lon-aadfs01\users$\Luke.Tredget\Documents\My Pictures\Pictures for re-sizing\12.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81529" y="352425"/>
            <a:ext cx="3581146" cy="536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993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9400" y="539471"/>
            <a:ext cx="8407400" cy="4724958"/>
          </a:xfrm>
        </p:spPr>
      </p:pic>
    </p:spTree>
    <p:extLst>
      <p:ext uri="{BB962C8B-B14F-4D97-AF65-F5344CB8AC3E}">
        <p14:creationId xmlns:p14="http://schemas.microsoft.com/office/powerpoint/2010/main" val="718378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lon-aadfs01\users$\Luke.Tredget\Documents\My Pictures\Pictures for re-sizing\b.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3315" y="821314"/>
            <a:ext cx="7529635" cy="4528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655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lon-aadfs01\users$\Luke.Tredget\Documents\My Pictures\Pictures for re-sizing\13.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4225" y="642714"/>
            <a:ext cx="7521575" cy="4430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525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lon-aadfs01\users$\Luke.Tredget\Documents\My Pictures\Pictures for re-sizing\14.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72384" y="423783"/>
            <a:ext cx="3847465" cy="4905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888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on-aadfs01\users$\Luke.Tredget\Documents\My Pictures\Pictures for re-sizing\15.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98904" y="481240"/>
            <a:ext cx="6592571" cy="439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613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2050" name="Picture 2" descr="\\lon-aadfs01\users$\Luke.Tredget\Documents\My Pictures\Pictures for re-siz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88" y="385224"/>
            <a:ext cx="7142162" cy="401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6775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lon-aadfs01\users$\Luke.Tredget\Documents\My Pictures\Pictures for re-sizing\16.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60755" y="468233"/>
            <a:ext cx="7183120" cy="47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6136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lon-aadfs01\users$\Luke.Tredget\Documents\My Pictures\Pictures for re-sizing\17.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550668" y="385763"/>
            <a:ext cx="3864863"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630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n-aadfs01\users$\Luke.Tredget\Documents\My Pictures\Pictures for re-sizing\3.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79293" y="291587"/>
            <a:ext cx="3050032" cy="5437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828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on-aadfs01\users$\Luke.Tredget\Documents\My Pictures\Pictures for re-sizing\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138" y="1059032"/>
            <a:ext cx="6084887" cy="3725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372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on-aadfs01\users$\Luke.Tredget\Documents\My Pictures\Pictures for re-sizing\5.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23900" y="856991"/>
            <a:ext cx="7219950" cy="4264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372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on-aadfs01\users$\Luke.Tredget\Documents\My Pictures\Pictures for re-sizing\6.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1765" y="385763"/>
            <a:ext cx="7542669"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372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lon-aadfs01\users$\Luke.Tredget\Documents\My Pictures\Pictures for re-sizing\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363" y="962026"/>
            <a:ext cx="6862538" cy="425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372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lon-aadfs01\users$\Luke.Tredget\Documents\My Pictures\Pictures for re-sizing\7.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9100" y="768350"/>
            <a:ext cx="81280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372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lon-aadfs01\users$\Luke.Tredget\Documents\My Pictures\Pictures for re-sizing\8.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19100" y="641350"/>
            <a:ext cx="8128000" cy="452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375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2354</TotalTime>
  <Words>3195</Words>
  <Application>Microsoft Office PowerPoint</Application>
  <PresentationFormat>On-screen Show (4:3)</PresentationFormat>
  <Paragraphs>302</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Custom Design</vt:lpstr>
      <vt:lpstr>Assembly (key stage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Thomas Matthews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Grbac</dc:creator>
  <cp:lastModifiedBy>Luke Tredget</cp:lastModifiedBy>
  <cp:revision>135</cp:revision>
  <dcterms:created xsi:type="dcterms:W3CDTF">2013-01-09T14:11:08Z</dcterms:created>
  <dcterms:modified xsi:type="dcterms:W3CDTF">2015-03-03T11:51:20Z</dcterms:modified>
</cp:coreProperties>
</file>